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3"/>
    <p:sldId id="273" r:id="rId4"/>
    <p:sldId id="287" r:id="rId5"/>
    <p:sldId id="280" r:id="rId6"/>
    <p:sldId id="295" r:id="rId7"/>
    <p:sldId id="268" r:id="rId8"/>
    <p:sldId id="296" r:id="rId9"/>
    <p:sldId id="299" r:id="rId10"/>
    <p:sldId id="286" r:id="rId11"/>
    <p:sldId id="334" r:id="rId12"/>
    <p:sldId id="309" r:id="rId13"/>
    <p:sldId id="312" r:id="rId14"/>
    <p:sldId id="318" r:id="rId15"/>
    <p:sldId id="317" r:id="rId16"/>
    <p:sldId id="307" r:id="rId17"/>
    <p:sldId id="335" r:id="rId18"/>
    <p:sldId id="310" r:id="rId19"/>
    <p:sldId id="363" r:id="rId20"/>
    <p:sldId id="319" r:id="rId21"/>
    <p:sldId id="308" r:id="rId22"/>
    <p:sldId id="353" r:id="rId23"/>
    <p:sldId id="311" r:id="rId24"/>
    <p:sldId id="320" r:id="rId25"/>
    <p:sldId id="314" r:id="rId26"/>
    <p:sldId id="315" r:id="rId27"/>
    <p:sldId id="300" r:id="rId28"/>
    <p:sldId id="354" r:id="rId29"/>
    <p:sldId id="355" r:id="rId30"/>
    <p:sldId id="358" r:id="rId31"/>
    <p:sldId id="260" r:id="rId32"/>
  </p:sldIdLst>
  <p:sldSz cx="12192000" cy="6858000"/>
  <p:notesSz cx="6858000" cy="9144000"/>
  <p:embeddedFontLst>
    <p:embeddedFont>
      <p:font typeface="Calibri" panose="020F0502020204030204"/>
      <p:regular r:id="rId37"/>
      <p:bold r:id="rId38"/>
      <p:italic r:id="rId39"/>
      <p:boldItalic r:id="rId40"/>
    </p:embeddedFont>
    <p:embeddedFont>
      <p:font typeface="微软雅黑" panose="020B0503020204020204" charset="-122"/>
      <p:regular r:id="rId41"/>
    </p:embeddedFont>
    <p:embeddedFont>
      <p:font typeface="黑体" panose="02010609060101010101" charset="-122"/>
      <p:regular r:id="rId42"/>
    </p:embeddedFont>
    <p:embeddedFont>
      <p:font typeface="Calibri" panose="020F0502020204030204" charset="0"/>
      <p:regular r:id="rId43"/>
      <p:bold r:id="rId44"/>
      <p:italic r:id="rId45"/>
      <p:boldItalic r:id="rId46"/>
    </p:embeddedFont>
  </p:embeddedFontLst>
  <p:custDataLst>
    <p:tags r:id="rId47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>
        <p15:guide id="1" orient="horz" pos="2190" userDrawn="1">
          <p15:clr>
            <a:srgbClr val="A4A3A4"/>
          </p15:clr>
        </p15:guide>
        <p15:guide id="2" pos="37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D6B2"/>
    <a:srgbClr val="139E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D41042-EFAF-4B7B-8C09-F79C465A4985}" styleName="{25e263c9-2625-42a9-9063-0a2fccf29359}">
    <a:band1H>
      <a:tcTxStyle>
        <a:fontRef idx="none">
          <a:prstClr val="black"/>
        </a:fontRef>
      </a:tcTxStyle>
      <a:tcStyle>
        <a:tcBdr/>
        <a:fill>
          <a:solidFill>
            <a:srgbClr val="DCE9DC"/>
          </a:solidFill>
        </a:fill>
      </a:tcStyle>
    </a:band1H>
    <a:band2H>
      <a:tcTxStyle>
        <a:fontRef idx="none">
          <a:prstClr val="black"/>
        </a:fontRef>
      </a:tcTxStyle>
      <a:tcStyle>
        <a:tcBdr/>
        <a:fill>
          <a:solidFill>
            <a:srgbClr val="FFFFFF"/>
          </a:solidFill>
        </a:fill>
      </a:tcStyle>
    </a:band2H>
    <a:firstCol>
      <a:tcTxStyle>
        <a:fontRef idx="none">
          <a:prstClr val="black"/>
        </a:fontRef>
      </a:tcTxStyle>
      <a:tcStyle>
        <a:tcBdr>
          <a:insideH>
            <a:ln w="6350" cmpd="sng">
              <a:solidFill>
                <a:srgbClr val="FFFFFF"/>
              </a:solidFill>
            </a:ln>
          </a:insideH>
          <a:insideV>
            <a:ln w="6350" cmpd="sng">
              <a:solidFill>
                <a:srgbClr val="FFFFFF"/>
              </a:solidFill>
            </a:ln>
          </a:insideV>
        </a:tcBdr>
        <a:fill>
          <a:solidFill>
            <a:srgbClr val="95BC96"/>
          </a:solidFill>
        </a:fill>
      </a:tcStyle>
    </a:firstCol>
    <a:firstRow>
      <a:tcTxStyle>
        <a:fontRef idx="none">
          <a:prstClr val="black"/>
        </a:fontRef>
      </a:tcTxStyle>
      <a:tcStyle>
        <a:tcBdr>
          <a:bottom>
            <a:ln w="28575" cmpd="sng">
              <a:solidFill>
                <a:srgbClr val="FFFFFF"/>
              </a:solidFill>
            </a:ln>
          </a:bottom>
        </a:tcBdr>
        <a:fill>
          <a:solidFill>
            <a:srgbClr val="95BC9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11"/>
    <p:restoredTop sz="94694"/>
  </p:normalViewPr>
  <p:slideViewPr>
    <p:cSldViewPr snapToGrid="0" snapToObjects="1" showGuides="1">
      <p:cViewPr varScale="1">
        <p:scale>
          <a:sx n="65" d="100"/>
          <a:sy n="65" d="100"/>
        </p:scale>
        <p:origin x="72" y="204"/>
      </p:cViewPr>
      <p:guideLst>
        <p:guide orient="horz" pos="2190"/>
        <p:guide pos="37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4" d="100"/>
          <a:sy n="54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gs" Target="tags/tag82.xml"/><Relationship Id="rId46" Type="http://schemas.openxmlformats.org/officeDocument/2006/relationships/font" Target="fonts/font10.fntdata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" Target="slides/slide2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55" name="Shape 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 panose="020F0502020204030204"/>
      </a:defRPr>
    </a:lvl1pPr>
    <a:lvl2pPr indent="228600" latinLnBrk="0">
      <a:defRPr sz="1200">
        <a:latin typeface="+mj-lt"/>
        <a:ea typeface="+mj-ea"/>
        <a:cs typeface="+mj-cs"/>
        <a:sym typeface="Calibri" panose="020F0502020204030204"/>
      </a:defRPr>
    </a:lvl2pPr>
    <a:lvl3pPr indent="457200" latinLnBrk="0">
      <a:defRPr sz="1200">
        <a:latin typeface="+mj-lt"/>
        <a:ea typeface="+mj-ea"/>
        <a:cs typeface="+mj-cs"/>
        <a:sym typeface="Calibri" panose="020F0502020204030204"/>
      </a:defRPr>
    </a:lvl3pPr>
    <a:lvl4pPr indent="685800" latinLnBrk="0">
      <a:defRPr sz="1200">
        <a:latin typeface="+mj-lt"/>
        <a:ea typeface="+mj-ea"/>
        <a:cs typeface="+mj-cs"/>
        <a:sym typeface="Calibri" panose="020F0502020204030204"/>
      </a:defRPr>
    </a:lvl4pPr>
    <a:lvl5pPr indent="914400" latinLnBrk="0">
      <a:defRPr sz="1200">
        <a:latin typeface="+mj-lt"/>
        <a:ea typeface="+mj-ea"/>
        <a:cs typeface="+mj-cs"/>
        <a:sym typeface="Calibri" panose="020F0502020204030204"/>
      </a:defRPr>
    </a:lvl5pPr>
    <a:lvl6pPr indent="1143000" latinLnBrk="0">
      <a:defRPr sz="1200">
        <a:latin typeface="+mj-lt"/>
        <a:ea typeface="+mj-ea"/>
        <a:cs typeface="+mj-cs"/>
        <a:sym typeface="Calibri" panose="020F0502020204030204"/>
      </a:defRPr>
    </a:lvl6pPr>
    <a:lvl7pPr indent="1371600" latinLnBrk="0">
      <a:defRPr sz="1200">
        <a:latin typeface="+mj-lt"/>
        <a:ea typeface="+mj-ea"/>
        <a:cs typeface="+mj-cs"/>
        <a:sym typeface="Calibri" panose="020F0502020204030204"/>
      </a:defRPr>
    </a:lvl7pPr>
    <a:lvl8pPr indent="1600200" latinLnBrk="0">
      <a:defRPr sz="1200">
        <a:latin typeface="+mj-lt"/>
        <a:ea typeface="+mj-ea"/>
        <a:cs typeface="+mj-cs"/>
        <a:sym typeface="Calibri" panose="020F0502020204030204"/>
      </a:defRPr>
    </a:lvl8pPr>
    <a:lvl9pPr indent="1828800" latinLnBrk="0">
      <a:defRPr sz="1200">
        <a:latin typeface="+mj-lt"/>
        <a:ea typeface="+mj-ea"/>
        <a:cs typeface="+mj-cs"/>
        <a:sym typeface="Calibri" panose="020F050202020403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1" descr="图片 11"/>
          <p:cNvPicPr>
            <a:picLocks noChangeAspect="1"/>
          </p:cNvPicPr>
          <p:nvPr userDrawn="1"/>
        </p:nvPicPr>
        <p:blipFill>
          <a:blip r:embed="rId2"/>
          <a:srcRect l="50028" b="13495"/>
          <a:stretch>
            <a:fillRect/>
          </a:stretch>
        </p:blipFill>
        <p:spPr>
          <a:xfrm>
            <a:off x="-812800" y="2149475"/>
            <a:ext cx="4159885" cy="33902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" name="图片 10" descr="图片 10"/>
          <p:cNvPicPr>
            <a:picLocks noChangeAspect="1"/>
          </p:cNvPicPr>
          <p:nvPr userDrawn="1"/>
        </p:nvPicPr>
        <p:blipFill>
          <a:blip r:embed="rId3"/>
          <a:srcRect b="3900"/>
          <a:stretch>
            <a:fillRect/>
          </a:stretch>
        </p:blipFill>
        <p:spPr>
          <a:xfrm>
            <a:off x="961389" y="3518093"/>
            <a:ext cx="10433686" cy="36607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9" descr="图片 9"/>
          <p:cNvPicPr>
            <a:picLocks noChangeAspect="1"/>
          </p:cNvPicPr>
          <p:nvPr userDrawn="1"/>
        </p:nvPicPr>
        <p:blipFill>
          <a:blip r:embed="rId4"/>
          <a:srcRect t="6678" b="1167"/>
          <a:stretch>
            <a:fillRect/>
          </a:stretch>
        </p:blipFill>
        <p:spPr>
          <a:xfrm>
            <a:off x="4766945" y="-391160"/>
            <a:ext cx="7797801" cy="33559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" name="标题 3"/>
          <p:cNvSpPr txBox="1"/>
          <p:nvPr userDrawn="1"/>
        </p:nvSpPr>
        <p:spPr>
          <a:xfrm>
            <a:off x="1196340" y="6416675"/>
            <a:ext cx="9799320" cy="359411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 anchor="b">
            <a:normAutofit/>
          </a:bodyPr>
          <a:lstStyle>
            <a:lvl1pPr algn="ctr">
              <a:lnSpc>
                <a:spcPct val="90000"/>
              </a:lnSpc>
              <a:defRPr spc="2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dirty="0" smtClean="0"/>
              <a:t>university.360.cn</a:t>
            </a:r>
            <a:endParaRPr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550734"/>
            <a:ext cx="1585452" cy="63418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69" y="6369050"/>
            <a:ext cx="11304001" cy="770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标题 3"/>
          <p:cNvSpPr txBox="1"/>
          <p:nvPr userDrawn="1"/>
        </p:nvSpPr>
        <p:spPr>
          <a:xfrm>
            <a:off x="1196340" y="6463579"/>
            <a:ext cx="9799320" cy="359411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 anchor="b">
            <a:normAutofit/>
          </a:bodyPr>
          <a:lstStyle>
            <a:lvl1pPr algn="ctr">
              <a:lnSpc>
                <a:spcPct val="90000"/>
              </a:lnSpc>
              <a:defRPr spc="200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sz="1600" dirty="0" smtClean="0"/>
              <a:t>university.360.cn</a:t>
            </a:r>
            <a:endParaRPr sz="1600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97117"/>
            <a:ext cx="12192000" cy="502848"/>
          </a:xfrm>
          <a:prstGeom prst="rect">
            <a:avLst/>
          </a:prstGeom>
          <a:gradFill>
            <a:gsLst>
              <a:gs pos="89000">
                <a:srgbClr val="00AB7A">
                  <a:alpha val="0"/>
                </a:srgbClr>
              </a:gs>
              <a:gs pos="45000">
                <a:srgbClr val="00AB7A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aseline="-25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1739" y="6320292"/>
            <a:ext cx="1028887" cy="271009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7817226-A4A8-4CA8-8499-073E4B5E21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069579" y="6502853"/>
            <a:ext cx="789305" cy="278947"/>
          </a:xfrm>
          <a:prstGeom prst="rect">
            <a:avLst/>
          </a:prstGeom>
        </p:spPr>
        <p:txBody>
          <a:bodyPr/>
          <a:lstStyle>
            <a:lvl1pPr algn="ct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CE3A6F2A-4BD1-4B71-A85C-4AC4B8E4C9A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AutoShape 31"/>
          <p:cNvSpPr>
            <a:spLocks noChangeAspect="1" noChangeArrowheads="1" noTextEdit="1"/>
          </p:cNvSpPr>
          <p:nvPr/>
        </p:nvSpPr>
        <p:spPr bwMode="auto">
          <a:xfrm>
            <a:off x="564" y="236492"/>
            <a:ext cx="251119" cy="309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34"/>
          <p:cNvSpPr/>
          <p:nvPr/>
        </p:nvSpPr>
        <p:spPr bwMode="auto">
          <a:xfrm>
            <a:off x="69031" y="219203"/>
            <a:ext cx="145443" cy="145443"/>
          </a:xfrm>
          <a:custGeom>
            <a:avLst/>
            <a:gdLst>
              <a:gd name="T0" fmla="*/ 58 w 65"/>
              <a:gd name="T1" fmla="*/ 25 h 65"/>
              <a:gd name="T2" fmla="*/ 40 w 65"/>
              <a:gd name="T3" fmla="*/ 25 h 65"/>
              <a:gd name="T4" fmla="*/ 40 w 65"/>
              <a:gd name="T5" fmla="*/ 7 h 65"/>
              <a:gd name="T6" fmla="*/ 33 w 65"/>
              <a:gd name="T7" fmla="*/ 0 h 65"/>
              <a:gd name="T8" fmla="*/ 25 w 65"/>
              <a:gd name="T9" fmla="*/ 7 h 65"/>
              <a:gd name="T10" fmla="*/ 25 w 65"/>
              <a:gd name="T11" fmla="*/ 11 h 65"/>
              <a:gd name="T12" fmla="*/ 25 w 65"/>
              <a:gd name="T13" fmla="*/ 25 h 65"/>
              <a:gd name="T14" fmla="*/ 7 w 65"/>
              <a:gd name="T15" fmla="*/ 25 h 65"/>
              <a:gd name="T16" fmla="*/ 0 w 65"/>
              <a:gd name="T17" fmla="*/ 32 h 65"/>
              <a:gd name="T18" fmla="*/ 7 w 65"/>
              <a:gd name="T19" fmla="*/ 40 h 65"/>
              <a:gd name="T20" fmla="*/ 25 w 65"/>
              <a:gd name="T21" fmla="*/ 40 h 65"/>
              <a:gd name="T22" fmla="*/ 25 w 65"/>
              <a:gd name="T23" fmla="*/ 57 h 65"/>
              <a:gd name="T24" fmla="*/ 33 w 65"/>
              <a:gd name="T25" fmla="*/ 65 h 65"/>
              <a:gd name="T26" fmla="*/ 40 w 65"/>
              <a:gd name="T27" fmla="*/ 57 h 65"/>
              <a:gd name="T28" fmla="*/ 40 w 65"/>
              <a:gd name="T29" fmla="*/ 40 h 65"/>
              <a:gd name="T30" fmla="*/ 45 w 65"/>
              <a:gd name="T31" fmla="*/ 40 h 65"/>
              <a:gd name="T32" fmla="*/ 58 w 65"/>
              <a:gd name="T33" fmla="*/ 40 h 65"/>
              <a:gd name="T34" fmla="*/ 65 w 65"/>
              <a:gd name="T35" fmla="*/ 32 h 65"/>
              <a:gd name="T36" fmla="*/ 58 w 65"/>
              <a:gd name="T37" fmla="*/ 2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5" h="65">
                <a:moveTo>
                  <a:pt x="58" y="25"/>
                </a:moveTo>
                <a:cubicBezTo>
                  <a:pt x="40" y="25"/>
                  <a:pt x="40" y="25"/>
                  <a:pt x="40" y="25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3"/>
                  <a:pt x="37" y="0"/>
                  <a:pt x="33" y="0"/>
                </a:cubicBezTo>
                <a:cubicBezTo>
                  <a:pt x="28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25" y="25"/>
                  <a:pt x="25" y="25"/>
                  <a:pt x="25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3" y="25"/>
                  <a:pt x="0" y="28"/>
                  <a:pt x="0" y="32"/>
                </a:cubicBezTo>
                <a:cubicBezTo>
                  <a:pt x="0" y="36"/>
                  <a:pt x="3" y="40"/>
                  <a:pt x="7" y="40"/>
                </a:cubicBezTo>
                <a:cubicBezTo>
                  <a:pt x="25" y="40"/>
                  <a:pt x="25" y="40"/>
                  <a:pt x="25" y="40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61"/>
                  <a:pt x="28" y="65"/>
                  <a:pt x="33" y="65"/>
                </a:cubicBezTo>
                <a:cubicBezTo>
                  <a:pt x="37" y="65"/>
                  <a:pt x="40" y="61"/>
                  <a:pt x="40" y="57"/>
                </a:cubicBezTo>
                <a:cubicBezTo>
                  <a:pt x="40" y="40"/>
                  <a:pt x="40" y="40"/>
                  <a:pt x="40" y="40"/>
                </a:cubicBezTo>
                <a:cubicBezTo>
                  <a:pt x="45" y="40"/>
                  <a:pt x="45" y="40"/>
                  <a:pt x="45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62" y="40"/>
                  <a:pt x="65" y="36"/>
                  <a:pt x="65" y="32"/>
                </a:cubicBezTo>
                <a:cubicBezTo>
                  <a:pt x="65" y="28"/>
                  <a:pt x="62" y="25"/>
                  <a:pt x="58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34"/>
          <p:cNvSpPr/>
          <p:nvPr userDrawn="1"/>
        </p:nvSpPr>
        <p:spPr bwMode="auto">
          <a:xfrm>
            <a:off x="226448" y="341831"/>
            <a:ext cx="77055" cy="77055"/>
          </a:xfrm>
          <a:custGeom>
            <a:avLst/>
            <a:gdLst>
              <a:gd name="T0" fmla="*/ 58 w 65"/>
              <a:gd name="T1" fmla="*/ 25 h 65"/>
              <a:gd name="T2" fmla="*/ 40 w 65"/>
              <a:gd name="T3" fmla="*/ 25 h 65"/>
              <a:gd name="T4" fmla="*/ 40 w 65"/>
              <a:gd name="T5" fmla="*/ 7 h 65"/>
              <a:gd name="T6" fmla="*/ 33 w 65"/>
              <a:gd name="T7" fmla="*/ 0 h 65"/>
              <a:gd name="T8" fmla="*/ 25 w 65"/>
              <a:gd name="T9" fmla="*/ 7 h 65"/>
              <a:gd name="T10" fmla="*/ 25 w 65"/>
              <a:gd name="T11" fmla="*/ 11 h 65"/>
              <a:gd name="T12" fmla="*/ 25 w 65"/>
              <a:gd name="T13" fmla="*/ 25 h 65"/>
              <a:gd name="T14" fmla="*/ 7 w 65"/>
              <a:gd name="T15" fmla="*/ 25 h 65"/>
              <a:gd name="T16" fmla="*/ 0 w 65"/>
              <a:gd name="T17" fmla="*/ 32 h 65"/>
              <a:gd name="T18" fmla="*/ 7 w 65"/>
              <a:gd name="T19" fmla="*/ 40 h 65"/>
              <a:gd name="T20" fmla="*/ 25 w 65"/>
              <a:gd name="T21" fmla="*/ 40 h 65"/>
              <a:gd name="T22" fmla="*/ 25 w 65"/>
              <a:gd name="T23" fmla="*/ 57 h 65"/>
              <a:gd name="T24" fmla="*/ 33 w 65"/>
              <a:gd name="T25" fmla="*/ 65 h 65"/>
              <a:gd name="T26" fmla="*/ 40 w 65"/>
              <a:gd name="T27" fmla="*/ 57 h 65"/>
              <a:gd name="T28" fmla="*/ 40 w 65"/>
              <a:gd name="T29" fmla="*/ 40 h 65"/>
              <a:gd name="T30" fmla="*/ 45 w 65"/>
              <a:gd name="T31" fmla="*/ 40 h 65"/>
              <a:gd name="T32" fmla="*/ 58 w 65"/>
              <a:gd name="T33" fmla="*/ 40 h 65"/>
              <a:gd name="T34" fmla="*/ 65 w 65"/>
              <a:gd name="T35" fmla="*/ 32 h 65"/>
              <a:gd name="T36" fmla="*/ 58 w 65"/>
              <a:gd name="T37" fmla="*/ 2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5" h="65">
                <a:moveTo>
                  <a:pt x="58" y="25"/>
                </a:moveTo>
                <a:cubicBezTo>
                  <a:pt x="40" y="25"/>
                  <a:pt x="40" y="25"/>
                  <a:pt x="40" y="25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3"/>
                  <a:pt x="37" y="0"/>
                  <a:pt x="33" y="0"/>
                </a:cubicBezTo>
                <a:cubicBezTo>
                  <a:pt x="28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25" y="25"/>
                  <a:pt x="25" y="25"/>
                  <a:pt x="25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3" y="25"/>
                  <a:pt x="0" y="28"/>
                  <a:pt x="0" y="32"/>
                </a:cubicBezTo>
                <a:cubicBezTo>
                  <a:pt x="0" y="36"/>
                  <a:pt x="3" y="40"/>
                  <a:pt x="7" y="40"/>
                </a:cubicBezTo>
                <a:cubicBezTo>
                  <a:pt x="25" y="40"/>
                  <a:pt x="25" y="40"/>
                  <a:pt x="25" y="40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61"/>
                  <a:pt x="28" y="65"/>
                  <a:pt x="33" y="65"/>
                </a:cubicBezTo>
                <a:cubicBezTo>
                  <a:pt x="37" y="65"/>
                  <a:pt x="40" y="61"/>
                  <a:pt x="40" y="57"/>
                </a:cubicBezTo>
                <a:cubicBezTo>
                  <a:pt x="40" y="40"/>
                  <a:pt x="40" y="40"/>
                  <a:pt x="40" y="40"/>
                </a:cubicBezTo>
                <a:cubicBezTo>
                  <a:pt x="45" y="40"/>
                  <a:pt x="45" y="40"/>
                  <a:pt x="45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62" y="40"/>
                  <a:pt x="65" y="36"/>
                  <a:pt x="65" y="32"/>
                </a:cubicBezTo>
                <a:cubicBezTo>
                  <a:pt x="65" y="28"/>
                  <a:pt x="62" y="25"/>
                  <a:pt x="58" y="25"/>
                </a:cubicBez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2" name="组合 41"/>
          <p:cNvGrpSpPr/>
          <p:nvPr userDrawn="1"/>
        </p:nvGrpSpPr>
        <p:grpSpPr>
          <a:xfrm>
            <a:off x="10482901" y="170733"/>
            <a:ext cx="1375983" cy="344775"/>
            <a:chOff x="7550392" y="-466606"/>
            <a:chExt cx="1031987" cy="258581"/>
          </a:xfrm>
          <a:solidFill>
            <a:srgbClr val="555963"/>
          </a:solidFill>
        </p:grpSpPr>
        <p:sp>
          <p:nvSpPr>
            <p:cNvPr id="19" name="Freeform 5"/>
            <p:cNvSpPr/>
            <p:nvPr userDrawn="1"/>
          </p:nvSpPr>
          <p:spPr bwMode="auto">
            <a:xfrm>
              <a:off x="7591672" y="-422211"/>
              <a:ext cx="66982" cy="65424"/>
            </a:xfrm>
            <a:custGeom>
              <a:avLst/>
              <a:gdLst>
                <a:gd name="T0" fmla="*/ 35 w 40"/>
                <a:gd name="T1" fmla="*/ 15 h 39"/>
                <a:gd name="T2" fmla="*/ 25 w 40"/>
                <a:gd name="T3" fmla="*/ 15 h 39"/>
                <a:gd name="T4" fmla="*/ 25 w 40"/>
                <a:gd name="T5" fmla="*/ 4 h 39"/>
                <a:gd name="T6" fmla="*/ 20 w 40"/>
                <a:gd name="T7" fmla="*/ 0 h 39"/>
                <a:gd name="T8" fmla="*/ 16 w 40"/>
                <a:gd name="T9" fmla="*/ 4 h 39"/>
                <a:gd name="T10" fmla="*/ 16 w 40"/>
                <a:gd name="T11" fmla="*/ 15 h 39"/>
                <a:gd name="T12" fmla="*/ 5 w 40"/>
                <a:gd name="T13" fmla="*/ 15 h 39"/>
                <a:gd name="T14" fmla="*/ 0 w 40"/>
                <a:gd name="T15" fmla="*/ 20 h 39"/>
                <a:gd name="T16" fmla="*/ 0 w 40"/>
                <a:gd name="T17" fmla="*/ 20 h 39"/>
                <a:gd name="T18" fmla="*/ 5 w 40"/>
                <a:gd name="T19" fmla="*/ 24 h 39"/>
                <a:gd name="T20" fmla="*/ 16 w 40"/>
                <a:gd name="T21" fmla="*/ 24 h 39"/>
                <a:gd name="T22" fmla="*/ 16 w 40"/>
                <a:gd name="T23" fmla="*/ 35 h 39"/>
                <a:gd name="T24" fmla="*/ 20 w 40"/>
                <a:gd name="T25" fmla="*/ 39 h 39"/>
                <a:gd name="T26" fmla="*/ 25 w 40"/>
                <a:gd name="T27" fmla="*/ 35 h 39"/>
                <a:gd name="T28" fmla="*/ 25 w 40"/>
                <a:gd name="T29" fmla="*/ 24 h 39"/>
                <a:gd name="T30" fmla="*/ 35 w 40"/>
                <a:gd name="T31" fmla="*/ 24 h 39"/>
                <a:gd name="T32" fmla="*/ 40 w 40"/>
                <a:gd name="T33" fmla="*/ 20 h 39"/>
                <a:gd name="T34" fmla="*/ 40 w 40"/>
                <a:gd name="T35" fmla="*/ 20 h 39"/>
                <a:gd name="T36" fmla="*/ 35 w 40"/>
                <a:gd name="T37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39">
                  <a:moveTo>
                    <a:pt x="35" y="15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2"/>
                    <a:pt x="23" y="0"/>
                    <a:pt x="20" y="0"/>
                  </a:cubicBezTo>
                  <a:cubicBezTo>
                    <a:pt x="18" y="0"/>
                    <a:pt x="16" y="2"/>
                    <a:pt x="16" y="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15"/>
                    <a:pt x="0" y="17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2" y="24"/>
                    <a:pt x="5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7"/>
                    <a:pt x="18" y="39"/>
                    <a:pt x="20" y="39"/>
                  </a:cubicBezTo>
                  <a:cubicBezTo>
                    <a:pt x="23" y="39"/>
                    <a:pt x="25" y="37"/>
                    <a:pt x="25" y="3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7"/>
                    <a:pt x="38" y="15"/>
                    <a:pt x="3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7550392" y="-466606"/>
              <a:ext cx="151098" cy="154214"/>
            </a:xfrm>
            <a:custGeom>
              <a:avLst/>
              <a:gdLst>
                <a:gd name="T0" fmla="*/ 84 w 91"/>
                <a:gd name="T1" fmla="*/ 22 h 91"/>
                <a:gd name="T2" fmla="*/ 83 w 91"/>
                <a:gd name="T3" fmla="*/ 20 h 91"/>
                <a:gd name="T4" fmla="*/ 60 w 91"/>
                <a:gd name="T5" fmla="*/ 3 h 91"/>
                <a:gd name="T6" fmla="*/ 59 w 91"/>
                <a:gd name="T7" fmla="*/ 2 h 91"/>
                <a:gd name="T8" fmla="*/ 58 w 91"/>
                <a:gd name="T9" fmla="*/ 2 h 91"/>
                <a:gd name="T10" fmla="*/ 56 w 91"/>
                <a:gd name="T11" fmla="*/ 1 h 91"/>
                <a:gd name="T12" fmla="*/ 55 w 91"/>
                <a:gd name="T13" fmla="*/ 1 h 91"/>
                <a:gd name="T14" fmla="*/ 51 w 91"/>
                <a:gd name="T15" fmla="*/ 1 h 91"/>
                <a:gd name="T16" fmla="*/ 50 w 91"/>
                <a:gd name="T17" fmla="*/ 0 h 91"/>
                <a:gd name="T18" fmla="*/ 48 w 91"/>
                <a:gd name="T19" fmla="*/ 0 h 91"/>
                <a:gd name="T20" fmla="*/ 47 w 91"/>
                <a:gd name="T21" fmla="*/ 0 h 91"/>
                <a:gd name="T22" fmla="*/ 45 w 91"/>
                <a:gd name="T23" fmla="*/ 0 h 91"/>
                <a:gd name="T24" fmla="*/ 8 w 91"/>
                <a:gd name="T25" fmla="*/ 20 h 91"/>
                <a:gd name="T26" fmla="*/ 7 w 91"/>
                <a:gd name="T27" fmla="*/ 21 h 91"/>
                <a:gd name="T28" fmla="*/ 6 w 91"/>
                <a:gd name="T29" fmla="*/ 23 h 91"/>
                <a:gd name="T30" fmla="*/ 5 w 91"/>
                <a:gd name="T31" fmla="*/ 24 h 91"/>
                <a:gd name="T32" fmla="*/ 5 w 91"/>
                <a:gd name="T33" fmla="*/ 25 h 91"/>
                <a:gd name="T34" fmla="*/ 4 w 91"/>
                <a:gd name="T35" fmla="*/ 26 h 91"/>
                <a:gd name="T36" fmla="*/ 0 w 91"/>
                <a:gd name="T37" fmla="*/ 46 h 91"/>
                <a:gd name="T38" fmla="*/ 5 w 91"/>
                <a:gd name="T39" fmla="*/ 66 h 91"/>
                <a:gd name="T40" fmla="*/ 31 w 91"/>
                <a:gd name="T41" fmla="*/ 88 h 91"/>
                <a:gd name="T42" fmla="*/ 32 w 91"/>
                <a:gd name="T43" fmla="*/ 89 h 91"/>
                <a:gd name="T44" fmla="*/ 34 w 91"/>
                <a:gd name="T45" fmla="*/ 89 h 91"/>
                <a:gd name="T46" fmla="*/ 36 w 91"/>
                <a:gd name="T47" fmla="*/ 90 h 91"/>
                <a:gd name="T48" fmla="*/ 45 w 91"/>
                <a:gd name="T49" fmla="*/ 91 h 91"/>
                <a:gd name="T50" fmla="*/ 48 w 91"/>
                <a:gd name="T51" fmla="*/ 91 h 91"/>
                <a:gd name="T52" fmla="*/ 53 w 91"/>
                <a:gd name="T53" fmla="*/ 90 h 91"/>
                <a:gd name="T54" fmla="*/ 54 w 91"/>
                <a:gd name="T55" fmla="*/ 90 h 91"/>
                <a:gd name="T56" fmla="*/ 58 w 91"/>
                <a:gd name="T57" fmla="*/ 89 h 91"/>
                <a:gd name="T58" fmla="*/ 59 w 91"/>
                <a:gd name="T59" fmla="*/ 89 h 91"/>
                <a:gd name="T60" fmla="*/ 61 w 91"/>
                <a:gd name="T61" fmla="*/ 88 h 91"/>
                <a:gd name="T62" fmla="*/ 62 w 91"/>
                <a:gd name="T63" fmla="*/ 88 h 91"/>
                <a:gd name="T64" fmla="*/ 64 w 91"/>
                <a:gd name="T65" fmla="*/ 87 h 91"/>
                <a:gd name="T66" fmla="*/ 65 w 91"/>
                <a:gd name="T67" fmla="*/ 86 h 91"/>
                <a:gd name="T68" fmla="*/ 67 w 91"/>
                <a:gd name="T69" fmla="*/ 85 h 91"/>
                <a:gd name="T70" fmla="*/ 68 w 91"/>
                <a:gd name="T71" fmla="*/ 85 h 91"/>
                <a:gd name="T72" fmla="*/ 91 w 91"/>
                <a:gd name="T73" fmla="*/ 46 h 91"/>
                <a:gd name="T74" fmla="*/ 72 w 91"/>
                <a:gd name="T75" fmla="*/ 77 h 91"/>
                <a:gd name="T76" fmla="*/ 24 w 91"/>
                <a:gd name="T77" fmla="*/ 64 h 91"/>
                <a:gd name="T78" fmla="*/ 8 w 91"/>
                <a:gd name="T79" fmla="*/ 62 h 91"/>
                <a:gd name="T80" fmla="*/ 8 w 91"/>
                <a:gd name="T81" fmla="*/ 62 h 91"/>
                <a:gd name="T82" fmla="*/ 18 w 91"/>
                <a:gd name="T83" fmla="*/ 14 h 91"/>
                <a:gd name="T84" fmla="*/ 67 w 91"/>
                <a:gd name="T85" fmla="*/ 27 h 91"/>
                <a:gd name="T86" fmla="*/ 83 w 91"/>
                <a:gd name="T87" fmla="*/ 29 h 91"/>
                <a:gd name="T88" fmla="*/ 83 w 91"/>
                <a:gd name="T89" fmla="*/ 29 h 91"/>
                <a:gd name="T90" fmla="*/ 72 w 91"/>
                <a:gd name="T91" fmla="*/ 7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1" h="91">
                  <a:moveTo>
                    <a:pt x="84" y="22"/>
                  </a:move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1"/>
                    <a:pt x="83" y="21"/>
                  </a:cubicBezTo>
                  <a:cubicBezTo>
                    <a:pt x="83" y="21"/>
                    <a:pt x="83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7" y="12"/>
                    <a:pt x="69" y="6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2"/>
                    <a:pt x="57" y="2"/>
                    <a:pt x="56" y="2"/>
                  </a:cubicBezTo>
                  <a:cubicBezTo>
                    <a:pt x="56" y="2"/>
                    <a:pt x="56" y="2"/>
                    <a:pt x="56" y="1"/>
                  </a:cubicBezTo>
                  <a:cubicBezTo>
                    <a:pt x="56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4" y="1"/>
                    <a:pt x="53" y="1"/>
                    <a:pt x="52" y="1"/>
                  </a:cubicBezTo>
                  <a:cubicBezTo>
                    <a:pt x="52" y="1"/>
                    <a:pt x="52" y="1"/>
                    <a:pt x="51" y="1"/>
                  </a:cubicBezTo>
                  <a:cubicBezTo>
                    <a:pt x="51" y="1"/>
                    <a:pt x="51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4" y="0"/>
                    <a:pt x="44" y="0"/>
                    <a:pt x="43" y="0"/>
                  </a:cubicBezTo>
                  <a:cubicBezTo>
                    <a:pt x="28" y="1"/>
                    <a:pt x="15" y="9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0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6" y="22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5"/>
                    <a:pt x="5" y="25"/>
                  </a:cubicBezTo>
                  <a:cubicBezTo>
                    <a:pt x="5" y="25"/>
                    <a:pt x="5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1" y="32"/>
                    <a:pt x="0" y="39"/>
                    <a:pt x="0" y="46"/>
                  </a:cubicBezTo>
                  <a:cubicBezTo>
                    <a:pt x="0" y="53"/>
                    <a:pt x="2" y="60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10" y="77"/>
                    <a:pt x="19" y="85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2" y="89"/>
                    <a:pt x="32" y="89"/>
                    <a:pt x="33" y="89"/>
                  </a:cubicBezTo>
                  <a:cubicBezTo>
                    <a:pt x="33" y="89"/>
                    <a:pt x="34" y="89"/>
                    <a:pt x="34" y="89"/>
                  </a:cubicBezTo>
                  <a:cubicBezTo>
                    <a:pt x="34" y="89"/>
                    <a:pt x="34" y="90"/>
                    <a:pt x="34" y="90"/>
                  </a:cubicBezTo>
                  <a:cubicBezTo>
                    <a:pt x="35" y="90"/>
                    <a:pt x="35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9" y="91"/>
                    <a:pt x="42" y="91"/>
                    <a:pt x="45" y="91"/>
                  </a:cubicBezTo>
                  <a:cubicBezTo>
                    <a:pt x="46" y="91"/>
                    <a:pt x="46" y="91"/>
                    <a:pt x="47" y="91"/>
                  </a:cubicBezTo>
                  <a:cubicBezTo>
                    <a:pt x="47" y="91"/>
                    <a:pt x="47" y="91"/>
                    <a:pt x="48" y="91"/>
                  </a:cubicBezTo>
                  <a:cubicBezTo>
                    <a:pt x="49" y="91"/>
                    <a:pt x="51" y="90"/>
                    <a:pt x="53" y="90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5" y="90"/>
                    <a:pt x="56" y="89"/>
                    <a:pt x="57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8" y="89"/>
                    <a:pt x="58" y="89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89"/>
                    <a:pt x="60" y="88"/>
                    <a:pt x="60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88"/>
                    <a:pt x="61" y="88"/>
                    <a:pt x="62" y="88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62" y="87"/>
                    <a:pt x="63" y="87"/>
                    <a:pt x="63" y="87"/>
                  </a:cubicBezTo>
                  <a:cubicBezTo>
                    <a:pt x="63" y="87"/>
                    <a:pt x="64" y="87"/>
                    <a:pt x="64" y="87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5" y="87"/>
                    <a:pt x="65" y="86"/>
                    <a:pt x="65" y="86"/>
                  </a:cubicBezTo>
                  <a:cubicBezTo>
                    <a:pt x="65" y="86"/>
                    <a:pt x="65" y="86"/>
                    <a:pt x="66" y="86"/>
                  </a:cubicBezTo>
                  <a:cubicBezTo>
                    <a:pt x="66" y="86"/>
                    <a:pt x="66" y="86"/>
                    <a:pt x="67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5"/>
                    <a:pt x="68" y="85"/>
                    <a:pt x="68" y="85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82" y="77"/>
                    <a:pt x="91" y="62"/>
                    <a:pt x="91" y="46"/>
                  </a:cubicBezTo>
                  <a:cubicBezTo>
                    <a:pt x="91" y="37"/>
                    <a:pt x="88" y="29"/>
                    <a:pt x="84" y="22"/>
                  </a:cubicBezTo>
                  <a:close/>
                  <a:moveTo>
                    <a:pt x="72" y="77"/>
                  </a:moveTo>
                  <a:cubicBezTo>
                    <a:pt x="69" y="78"/>
                    <a:pt x="65" y="80"/>
                    <a:pt x="61" y="80"/>
                  </a:cubicBezTo>
                  <a:cubicBezTo>
                    <a:pt x="46" y="82"/>
                    <a:pt x="35" y="76"/>
                    <a:pt x="24" y="64"/>
                  </a:cubicBezTo>
                  <a:cubicBezTo>
                    <a:pt x="22" y="63"/>
                    <a:pt x="19" y="61"/>
                    <a:pt x="18" y="61"/>
                  </a:cubicBezTo>
                  <a:cubicBezTo>
                    <a:pt x="13" y="59"/>
                    <a:pt x="9" y="61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5" y="57"/>
                    <a:pt x="4" y="52"/>
                    <a:pt x="4" y="46"/>
                  </a:cubicBezTo>
                  <a:cubicBezTo>
                    <a:pt x="4" y="33"/>
                    <a:pt x="10" y="22"/>
                    <a:pt x="18" y="14"/>
                  </a:cubicBezTo>
                  <a:cubicBezTo>
                    <a:pt x="21" y="13"/>
                    <a:pt x="25" y="11"/>
                    <a:pt x="29" y="11"/>
                  </a:cubicBezTo>
                  <a:cubicBezTo>
                    <a:pt x="45" y="9"/>
                    <a:pt x="55" y="15"/>
                    <a:pt x="67" y="27"/>
                  </a:cubicBezTo>
                  <a:cubicBezTo>
                    <a:pt x="68" y="28"/>
                    <a:pt x="71" y="30"/>
                    <a:pt x="72" y="30"/>
                  </a:cubicBezTo>
                  <a:cubicBezTo>
                    <a:pt x="77" y="32"/>
                    <a:pt x="81" y="30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5" y="34"/>
                    <a:pt x="86" y="40"/>
                    <a:pt x="86" y="46"/>
                  </a:cubicBezTo>
                  <a:cubicBezTo>
                    <a:pt x="86" y="58"/>
                    <a:pt x="81" y="69"/>
                    <a:pt x="72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1" name="Freeform 7"/>
            <p:cNvSpPr/>
            <p:nvPr userDrawn="1"/>
          </p:nvSpPr>
          <p:spPr bwMode="auto">
            <a:xfrm>
              <a:off x="7717068" y="-437788"/>
              <a:ext cx="111377" cy="96578"/>
            </a:xfrm>
            <a:custGeom>
              <a:avLst/>
              <a:gdLst>
                <a:gd name="T0" fmla="*/ 67 w 67"/>
                <a:gd name="T1" fmla="*/ 20 h 57"/>
                <a:gd name="T2" fmla="*/ 47 w 67"/>
                <a:gd name="T3" fmla="*/ 0 h 57"/>
                <a:gd name="T4" fmla="*/ 0 w 67"/>
                <a:gd name="T5" fmla="*/ 0 h 57"/>
                <a:gd name="T6" fmla="*/ 0 w 67"/>
                <a:gd name="T7" fmla="*/ 3 h 57"/>
                <a:gd name="T8" fmla="*/ 5 w 67"/>
                <a:gd name="T9" fmla="*/ 8 h 57"/>
                <a:gd name="T10" fmla="*/ 47 w 67"/>
                <a:gd name="T11" fmla="*/ 8 h 57"/>
                <a:gd name="T12" fmla="*/ 58 w 67"/>
                <a:gd name="T13" fmla="*/ 20 h 57"/>
                <a:gd name="T14" fmla="*/ 58 w 67"/>
                <a:gd name="T15" fmla="*/ 22 h 57"/>
                <a:gd name="T16" fmla="*/ 58 w 67"/>
                <a:gd name="T17" fmla="*/ 23 h 57"/>
                <a:gd name="T18" fmla="*/ 57 w 67"/>
                <a:gd name="T19" fmla="*/ 23 h 57"/>
                <a:gd name="T20" fmla="*/ 6 w 67"/>
                <a:gd name="T21" fmla="*/ 23 h 57"/>
                <a:gd name="T22" fmla="*/ 6 w 67"/>
                <a:gd name="T23" fmla="*/ 32 h 57"/>
                <a:gd name="T24" fmla="*/ 57 w 67"/>
                <a:gd name="T25" fmla="*/ 32 h 57"/>
                <a:gd name="T26" fmla="*/ 58 w 67"/>
                <a:gd name="T27" fmla="*/ 32 h 57"/>
                <a:gd name="T28" fmla="*/ 58 w 67"/>
                <a:gd name="T29" fmla="*/ 32 h 57"/>
                <a:gd name="T30" fmla="*/ 58 w 67"/>
                <a:gd name="T31" fmla="*/ 37 h 57"/>
                <a:gd name="T32" fmla="*/ 47 w 67"/>
                <a:gd name="T33" fmla="*/ 48 h 57"/>
                <a:gd name="T34" fmla="*/ 5 w 67"/>
                <a:gd name="T35" fmla="*/ 48 h 57"/>
                <a:gd name="T36" fmla="*/ 0 w 67"/>
                <a:gd name="T37" fmla="*/ 53 h 57"/>
                <a:gd name="T38" fmla="*/ 0 w 67"/>
                <a:gd name="T39" fmla="*/ 57 h 57"/>
                <a:gd name="T40" fmla="*/ 46 w 67"/>
                <a:gd name="T41" fmla="*/ 57 h 57"/>
                <a:gd name="T42" fmla="*/ 60 w 67"/>
                <a:gd name="T43" fmla="*/ 52 h 57"/>
                <a:gd name="T44" fmla="*/ 67 w 67"/>
                <a:gd name="T45" fmla="*/ 37 h 57"/>
                <a:gd name="T46" fmla="*/ 67 w 67"/>
                <a:gd name="T47" fmla="*/ 2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57">
                  <a:moveTo>
                    <a:pt x="67" y="20"/>
                  </a:moveTo>
                  <a:cubicBezTo>
                    <a:pt x="67" y="9"/>
                    <a:pt x="58" y="0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2" y="8"/>
                    <a:pt x="5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3" y="8"/>
                    <a:pt x="58" y="13"/>
                    <a:pt x="58" y="20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8" y="43"/>
                    <a:pt x="53" y="48"/>
                    <a:pt x="47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0" y="51"/>
                    <a:pt x="0" y="5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1" y="57"/>
                    <a:pt x="56" y="55"/>
                    <a:pt x="60" y="52"/>
                  </a:cubicBezTo>
                  <a:cubicBezTo>
                    <a:pt x="64" y="48"/>
                    <a:pt x="67" y="41"/>
                    <a:pt x="67" y="37"/>
                  </a:cubicBezTo>
                  <a:lnTo>
                    <a:pt x="6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7840127" y="-439346"/>
              <a:ext cx="109819" cy="98136"/>
            </a:xfrm>
            <a:custGeom>
              <a:avLst/>
              <a:gdLst>
                <a:gd name="T0" fmla="*/ 0 w 66"/>
                <a:gd name="T1" fmla="*/ 21 h 58"/>
                <a:gd name="T2" fmla="*/ 0 w 66"/>
                <a:gd name="T3" fmla="*/ 38 h 58"/>
                <a:gd name="T4" fmla="*/ 20 w 66"/>
                <a:gd name="T5" fmla="*/ 58 h 58"/>
                <a:gd name="T6" fmla="*/ 51 w 66"/>
                <a:gd name="T7" fmla="*/ 58 h 58"/>
                <a:gd name="T8" fmla="*/ 66 w 66"/>
                <a:gd name="T9" fmla="*/ 43 h 58"/>
                <a:gd name="T10" fmla="*/ 66 w 66"/>
                <a:gd name="T11" fmla="*/ 39 h 58"/>
                <a:gd name="T12" fmla="*/ 51 w 66"/>
                <a:gd name="T13" fmla="*/ 24 h 58"/>
                <a:gd name="T14" fmla="*/ 9 w 66"/>
                <a:gd name="T15" fmla="*/ 24 h 58"/>
                <a:gd name="T16" fmla="*/ 9 w 66"/>
                <a:gd name="T17" fmla="*/ 24 h 58"/>
                <a:gd name="T18" fmla="*/ 9 w 66"/>
                <a:gd name="T19" fmla="*/ 23 h 58"/>
                <a:gd name="T20" fmla="*/ 9 w 66"/>
                <a:gd name="T21" fmla="*/ 21 h 58"/>
                <a:gd name="T22" fmla="*/ 20 w 66"/>
                <a:gd name="T23" fmla="*/ 9 h 58"/>
                <a:gd name="T24" fmla="*/ 61 w 66"/>
                <a:gd name="T25" fmla="*/ 9 h 58"/>
                <a:gd name="T26" fmla="*/ 66 w 66"/>
                <a:gd name="T27" fmla="*/ 4 h 58"/>
                <a:gd name="T28" fmla="*/ 66 w 66"/>
                <a:gd name="T29" fmla="*/ 0 h 58"/>
                <a:gd name="T30" fmla="*/ 20 w 66"/>
                <a:gd name="T31" fmla="*/ 0 h 58"/>
                <a:gd name="T32" fmla="*/ 0 w 66"/>
                <a:gd name="T33" fmla="*/ 21 h 58"/>
                <a:gd name="T34" fmla="*/ 9 w 66"/>
                <a:gd name="T35" fmla="*/ 33 h 58"/>
                <a:gd name="T36" fmla="*/ 51 w 66"/>
                <a:gd name="T37" fmla="*/ 33 h 58"/>
                <a:gd name="T38" fmla="*/ 57 w 66"/>
                <a:gd name="T39" fmla="*/ 39 h 58"/>
                <a:gd name="T40" fmla="*/ 57 w 66"/>
                <a:gd name="T41" fmla="*/ 43 h 58"/>
                <a:gd name="T42" fmla="*/ 51 w 66"/>
                <a:gd name="T43" fmla="*/ 49 h 58"/>
                <a:gd name="T44" fmla="*/ 20 w 66"/>
                <a:gd name="T45" fmla="*/ 49 h 58"/>
                <a:gd name="T46" fmla="*/ 9 w 66"/>
                <a:gd name="T47" fmla="*/ 38 h 58"/>
                <a:gd name="T48" fmla="*/ 9 w 66"/>
                <a:gd name="T49" fmla="*/ 33 h 58"/>
                <a:gd name="T50" fmla="*/ 9 w 66"/>
                <a:gd name="T51" fmla="*/ 3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8">
                  <a:moveTo>
                    <a:pt x="0" y="21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49"/>
                    <a:pt x="9" y="58"/>
                    <a:pt x="20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9" y="58"/>
                    <a:pt x="66" y="51"/>
                    <a:pt x="66" y="43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31"/>
                    <a:pt x="59" y="24"/>
                    <a:pt x="51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14"/>
                    <a:pt x="14" y="9"/>
                    <a:pt x="20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3" y="9"/>
                    <a:pt x="66" y="7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1"/>
                  </a:cubicBezTo>
                  <a:close/>
                  <a:moveTo>
                    <a:pt x="9" y="33"/>
                  </a:moveTo>
                  <a:cubicBezTo>
                    <a:pt x="51" y="33"/>
                    <a:pt x="51" y="33"/>
                    <a:pt x="51" y="33"/>
                  </a:cubicBezTo>
                  <a:cubicBezTo>
                    <a:pt x="54" y="33"/>
                    <a:pt x="57" y="35"/>
                    <a:pt x="57" y="39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7"/>
                    <a:pt x="54" y="49"/>
                    <a:pt x="5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4" y="49"/>
                    <a:pt x="9" y="44"/>
                    <a:pt x="9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7961629" y="-439346"/>
              <a:ext cx="109819" cy="98136"/>
            </a:xfrm>
            <a:custGeom>
              <a:avLst/>
              <a:gdLst>
                <a:gd name="T0" fmla="*/ 0 w 66"/>
                <a:gd name="T1" fmla="*/ 38 h 58"/>
                <a:gd name="T2" fmla="*/ 20 w 66"/>
                <a:gd name="T3" fmla="*/ 58 h 58"/>
                <a:gd name="T4" fmla="*/ 46 w 66"/>
                <a:gd name="T5" fmla="*/ 58 h 58"/>
                <a:gd name="T6" fmla="*/ 66 w 66"/>
                <a:gd name="T7" fmla="*/ 38 h 58"/>
                <a:gd name="T8" fmla="*/ 66 w 66"/>
                <a:gd name="T9" fmla="*/ 21 h 58"/>
                <a:gd name="T10" fmla="*/ 46 w 66"/>
                <a:gd name="T11" fmla="*/ 0 h 58"/>
                <a:gd name="T12" fmla="*/ 20 w 66"/>
                <a:gd name="T13" fmla="*/ 0 h 58"/>
                <a:gd name="T14" fmla="*/ 0 w 66"/>
                <a:gd name="T15" fmla="*/ 21 h 58"/>
                <a:gd name="T16" fmla="*/ 0 w 66"/>
                <a:gd name="T17" fmla="*/ 38 h 58"/>
                <a:gd name="T18" fmla="*/ 9 w 66"/>
                <a:gd name="T19" fmla="*/ 21 h 58"/>
                <a:gd name="T20" fmla="*/ 20 w 66"/>
                <a:gd name="T21" fmla="*/ 9 h 58"/>
                <a:gd name="T22" fmla="*/ 46 w 66"/>
                <a:gd name="T23" fmla="*/ 9 h 58"/>
                <a:gd name="T24" fmla="*/ 57 w 66"/>
                <a:gd name="T25" fmla="*/ 21 h 58"/>
                <a:gd name="T26" fmla="*/ 57 w 66"/>
                <a:gd name="T27" fmla="*/ 38 h 58"/>
                <a:gd name="T28" fmla="*/ 46 w 66"/>
                <a:gd name="T29" fmla="*/ 49 h 58"/>
                <a:gd name="T30" fmla="*/ 20 w 66"/>
                <a:gd name="T31" fmla="*/ 49 h 58"/>
                <a:gd name="T32" fmla="*/ 9 w 66"/>
                <a:gd name="T33" fmla="*/ 38 h 58"/>
                <a:gd name="T34" fmla="*/ 9 w 66"/>
                <a:gd name="T35" fmla="*/ 2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58">
                  <a:moveTo>
                    <a:pt x="0" y="38"/>
                  </a:moveTo>
                  <a:cubicBezTo>
                    <a:pt x="0" y="49"/>
                    <a:pt x="9" y="58"/>
                    <a:pt x="20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57" y="58"/>
                    <a:pt x="66" y="49"/>
                    <a:pt x="66" y="38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9"/>
                    <a:pt x="57" y="0"/>
                    <a:pt x="4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1"/>
                  </a:cubicBezTo>
                  <a:lnTo>
                    <a:pt x="0" y="38"/>
                  </a:lnTo>
                  <a:close/>
                  <a:moveTo>
                    <a:pt x="9" y="21"/>
                  </a:moveTo>
                  <a:cubicBezTo>
                    <a:pt x="9" y="14"/>
                    <a:pt x="14" y="9"/>
                    <a:pt x="20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52" y="9"/>
                    <a:pt x="57" y="14"/>
                    <a:pt x="57" y="21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44"/>
                    <a:pt x="52" y="49"/>
                    <a:pt x="46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4" y="49"/>
                    <a:pt x="9" y="44"/>
                    <a:pt x="9" y="38"/>
                  </a:cubicBezTo>
                  <a:lnTo>
                    <a:pt x="9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4" name="Freeform 10"/>
            <p:cNvSpPr/>
            <p:nvPr userDrawn="1"/>
          </p:nvSpPr>
          <p:spPr bwMode="auto">
            <a:xfrm>
              <a:off x="8465550" y="-439346"/>
              <a:ext cx="115271" cy="30376"/>
            </a:xfrm>
            <a:custGeom>
              <a:avLst/>
              <a:gdLst>
                <a:gd name="T0" fmla="*/ 6 w 69"/>
                <a:gd name="T1" fmla="*/ 18 h 18"/>
                <a:gd name="T2" fmla="*/ 13 w 69"/>
                <a:gd name="T3" fmla="*/ 15 h 18"/>
                <a:gd name="T4" fmla="*/ 17 w 69"/>
                <a:gd name="T5" fmla="*/ 11 h 18"/>
                <a:gd name="T6" fmla="*/ 19 w 69"/>
                <a:gd name="T7" fmla="*/ 9 h 18"/>
                <a:gd name="T8" fmla="*/ 26 w 69"/>
                <a:gd name="T9" fmla="*/ 8 h 18"/>
                <a:gd name="T10" fmla="*/ 45 w 69"/>
                <a:gd name="T11" fmla="*/ 8 h 18"/>
                <a:gd name="T12" fmla="*/ 49 w 69"/>
                <a:gd name="T13" fmla="*/ 9 h 18"/>
                <a:gd name="T14" fmla="*/ 52 w 69"/>
                <a:gd name="T15" fmla="*/ 11 h 18"/>
                <a:gd name="T16" fmla="*/ 56 w 69"/>
                <a:gd name="T17" fmla="*/ 15 h 18"/>
                <a:gd name="T18" fmla="*/ 63 w 69"/>
                <a:gd name="T19" fmla="*/ 18 h 18"/>
                <a:gd name="T20" fmla="*/ 68 w 69"/>
                <a:gd name="T21" fmla="*/ 18 h 18"/>
                <a:gd name="T22" fmla="*/ 69 w 69"/>
                <a:gd name="T23" fmla="*/ 18 h 18"/>
                <a:gd name="T24" fmla="*/ 69 w 69"/>
                <a:gd name="T25" fmla="*/ 11 h 18"/>
                <a:gd name="T26" fmla="*/ 68 w 69"/>
                <a:gd name="T27" fmla="*/ 11 h 18"/>
                <a:gd name="T28" fmla="*/ 63 w 69"/>
                <a:gd name="T29" fmla="*/ 11 h 18"/>
                <a:gd name="T30" fmla="*/ 60 w 69"/>
                <a:gd name="T31" fmla="*/ 9 h 18"/>
                <a:gd name="T32" fmla="*/ 57 w 69"/>
                <a:gd name="T33" fmla="*/ 4 h 18"/>
                <a:gd name="T34" fmla="*/ 54 w 69"/>
                <a:gd name="T35" fmla="*/ 2 h 18"/>
                <a:gd name="T36" fmla="*/ 45 w 69"/>
                <a:gd name="T37" fmla="*/ 0 h 18"/>
                <a:gd name="T38" fmla="*/ 22 w 69"/>
                <a:gd name="T39" fmla="*/ 0 h 18"/>
                <a:gd name="T40" fmla="*/ 12 w 69"/>
                <a:gd name="T41" fmla="*/ 4 h 18"/>
                <a:gd name="T42" fmla="*/ 8 w 69"/>
                <a:gd name="T43" fmla="*/ 9 h 18"/>
                <a:gd name="T44" fmla="*/ 1 w 69"/>
                <a:gd name="T45" fmla="*/ 11 h 18"/>
                <a:gd name="T46" fmla="*/ 0 w 69"/>
                <a:gd name="T47" fmla="*/ 11 h 18"/>
                <a:gd name="T48" fmla="*/ 0 w 69"/>
                <a:gd name="T49" fmla="*/ 18 h 18"/>
                <a:gd name="T50" fmla="*/ 1 w 69"/>
                <a:gd name="T51" fmla="*/ 18 h 18"/>
                <a:gd name="T52" fmla="*/ 6 w 69"/>
                <a:gd name="T5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18">
                  <a:moveTo>
                    <a:pt x="6" y="18"/>
                  </a:moveTo>
                  <a:cubicBezTo>
                    <a:pt x="9" y="18"/>
                    <a:pt x="11" y="17"/>
                    <a:pt x="13" y="15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8" y="9"/>
                    <a:pt x="19" y="9"/>
                  </a:cubicBezTo>
                  <a:cubicBezTo>
                    <a:pt x="20" y="8"/>
                    <a:pt x="22" y="8"/>
                    <a:pt x="26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6" y="8"/>
                    <a:pt x="48" y="8"/>
                    <a:pt x="49" y="9"/>
                  </a:cubicBezTo>
                  <a:cubicBezTo>
                    <a:pt x="50" y="9"/>
                    <a:pt x="51" y="10"/>
                    <a:pt x="52" y="11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8" y="17"/>
                    <a:pt x="60" y="18"/>
                    <a:pt x="63" y="18"/>
                  </a:cubicBezTo>
                  <a:cubicBezTo>
                    <a:pt x="64" y="18"/>
                    <a:pt x="66" y="18"/>
                    <a:pt x="68" y="18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6" y="11"/>
                    <a:pt x="64" y="11"/>
                    <a:pt x="63" y="11"/>
                  </a:cubicBezTo>
                  <a:cubicBezTo>
                    <a:pt x="62" y="10"/>
                    <a:pt x="61" y="10"/>
                    <a:pt x="60" y="9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6" y="3"/>
                    <a:pt x="55" y="2"/>
                    <a:pt x="54" y="2"/>
                  </a:cubicBezTo>
                  <a:cubicBezTo>
                    <a:pt x="52" y="1"/>
                    <a:pt x="49" y="0"/>
                    <a:pt x="4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4" y="2"/>
                    <a:pt x="12" y="4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1"/>
                    <a:pt x="5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3" y="18"/>
                    <a:pt x="4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5" name="Freeform 11"/>
            <p:cNvSpPr/>
            <p:nvPr userDrawn="1"/>
          </p:nvSpPr>
          <p:spPr bwMode="auto">
            <a:xfrm>
              <a:off x="8465550" y="-407413"/>
              <a:ext cx="115271" cy="69319"/>
            </a:xfrm>
            <a:custGeom>
              <a:avLst/>
              <a:gdLst>
                <a:gd name="T0" fmla="*/ 38 w 69"/>
                <a:gd name="T1" fmla="*/ 33 h 41"/>
                <a:gd name="T2" fmla="*/ 38 w 69"/>
                <a:gd name="T3" fmla="*/ 23 h 41"/>
                <a:gd name="T4" fmla="*/ 62 w 69"/>
                <a:gd name="T5" fmla="*/ 23 h 41"/>
                <a:gd name="T6" fmla="*/ 67 w 69"/>
                <a:gd name="T7" fmla="*/ 19 h 41"/>
                <a:gd name="T8" fmla="*/ 67 w 69"/>
                <a:gd name="T9" fmla="*/ 15 h 41"/>
                <a:gd name="T10" fmla="*/ 38 w 69"/>
                <a:gd name="T11" fmla="*/ 15 h 41"/>
                <a:gd name="T12" fmla="*/ 38 w 69"/>
                <a:gd name="T13" fmla="*/ 8 h 41"/>
                <a:gd name="T14" fmla="*/ 62 w 69"/>
                <a:gd name="T15" fmla="*/ 8 h 41"/>
                <a:gd name="T16" fmla="*/ 67 w 69"/>
                <a:gd name="T17" fmla="*/ 3 h 41"/>
                <a:gd name="T18" fmla="*/ 67 w 69"/>
                <a:gd name="T19" fmla="*/ 0 h 41"/>
                <a:gd name="T20" fmla="*/ 2 w 69"/>
                <a:gd name="T21" fmla="*/ 0 h 41"/>
                <a:gd name="T22" fmla="*/ 2 w 69"/>
                <a:gd name="T23" fmla="*/ 8 h 41"/>
                <a:gd name="T24" fmla="*/ 30 w 69"/>
                <a:gd name="T25" fmla="*/ 8 h 41"/>
                <a:gd name="T26" fmla="*/ 30 w 69"/>
                <a:gd name="T27" fmla="*/ 15 h 41"/>
                <a:gd name="T28" fmla="*/ 2 w 69"/>
                <a:gd name="T29" fmla="*/ 15 h 41"/>
                <a:gd name="T30" fmla="*/ 2 w 69"/>
                <a:gd name="T31" fmla="*/ 23 h 41"/>
                <a:gd name="T32" fmla="*/ 30 w 69"/>
                <a:gd name="T33" fmla="*/ 23 h 41"/>
                <a:gd name="T34" fmla="*/ 30 w 69"/>
                <a:gd name="T35" fmla="*/ 33 h 41"/>
                <a:gd name="T36" fmla="*/ 0 w 69"/>
                <a:gd name="T37" fmla="*/ 33 h 41"/>
                <a:gd name="T38" fmla="*/ 0 w 69"/>
                <a:gd name="T39" fmla="*/ 41 h 41"/>
                <a:gd name="T40" fmla="*/ 65 w 69"/>
                <a:gd name="T41" fmla="*/ 41 h 41"/>
                <a:gd name="T42" fmla="*/ 69 w 69"/>
                <a:gd name="T43" fmla="*/ 37 h 41"/>
                <a:gd name="T44" fmla="*/ 69 w 69"/>
                <a:gd name="T45" fmla="*/ 33 h 41"/>
                <a:gd name="T46" fmla="*/ 38 w 69"/>
                <a:gd name="T47" fmla="*/ 3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41">
                  <a:moveTo>
                    <a:pt x="38" y="33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65" y="23"/>
                    <a:pt x="67" y="21"/>
                    <a:pt x="67" y="19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5" y="8"/>
                    <a:pt x="67" y="6"/>
                    <a:pt x="67" y="3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7" y="41"/>
                    <a:pt x="69" y="39"/>
                    <a:pt x="69" y="37"/>
                  </a:cubicBezTo>
                  <a:cubicBezTo>
                    <a:pt x="69" y="33"/>
                    <a:pt x="69" y="33"/>
                    <a:pt x="69" y="33"/>
                  </a:cubicBezTo>
                  <a:lnTo>
                    <a:pt x="3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6" name="Freeform 12"/>
            <p:cNvSpPr/>
            <p:nvPr userDrawn="1"/>
          </p:nvSpPr>
          <p:spPr bwMode="auto">
            <a:xfrm>
              <a:off x="8339375" y="-439346"/>
              <a:ext cx="112935" cy="27260"/>
            </a:xfrm>
            <a:custGeom>
              <a:avLst/>
              <a:gdLst>
                <a:gd name="T0" fmla="*/ 7 w 68"/>
                <a:gd name="T1" fmla="*/ 13 h 16"/>
                <a:gd name="T2" fmla="*/ 8 w 68"/>
                <a:gd name="T3" fmla="*/ 11 h 16"/>
                <a:gd name="T4" fmla="*/ 13 w 68"/>
                <a:gd name="T5" fmla="*/ 10 h 16"/>
                <a:gd name="T6" fmla="*/ 57 w 68"/>
                <a:gd name="T7" fmla="*/ 10 h 16"/>
                <a:gd name="T8" fmla="*/ 60 w 68"/>
                <a:gd name="T9" fmla="*/ 12 h 16"/>
                <a:gd name="T10" fmla="*/ 61 w 68"/>
                <a:gd name="T11" fmla="*/ 13 h 16"/>
                <a:gd name="T12" fmla="*/ 61 w 68"/>
                <a:gd name="T13" fmla="*/ 16 h 16"/>
                <a:gd name="T14" fmla="*/ 68 w 68"/>
                <a:gd name="T15" fmla="*/ 16 h 16"/>
                <a:gd name="T16" fmla="*/ 68 w 68"/>
                <a:gd name="T17" fmla="*/ 12 h 16"/>
                <a:gd name="T18" fmla="*/ 65 w 68"/>
                <a:gd name="T19" fmla="*/ 6 h 16"/>
                <a:gd name="T20" fmla="*/ 57 w 68"/>
                <a:gd name="T21" fmla="*/ 4 h 16"/>
                <a:gd name="T22" fmla="*/ 38 w 68"/>
                <a:gd name="T23" fmla="*/ 4 h 16"/>
                <a:gd name="T24" fmla="*/ 38 w 68"/>
                <a:gd name="T25" fmla="*/ 0 h 16"/>
                <a:gd name="T26" fmla="*/ 30 w 68"/>
                <a:gd name="T27" fmla="*/ 0 h 16"/>
                <a:gd name="T28" fmla="*/ 30 w 68"/>
                <a:gd name="T29" fmla="*/ 4 h 16"/>
                <a:gd name="T30" fmla="*/ 10 w 68"/>
                <a:gd name="T31" fmla="*/ 4 h 16"/>
                <a:gd name="T32" fmla="*/ 3 w 68"/>
                <a:gd name="T33" fmla="*/ 6 h 16"/>
                <a:gd name="T34" fmla="*/ 0 w 68"/>
                <a:gd name="T35" fmla="*/ 12 h 16"/>
                <a:gd name="T36" fmla="*/ 0 w 68"/>
                <a:gd name="T37" fmla="*/ 16 h 16"/>
                <a:gd name="T38" fmla="*/ 7 w 68"/>
                <a:gd name="T39" fmla="*/ 16 h 16"/>
                <a:gd name="T40" fmla="*/ 7 w 68"/>
                <a:gd name="T41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" h="16">
                  <a:moveTo>
                    <a:pt x="7" y="13"/>
                  </a:moveTo>
                  <a:cubicBezTo>
                    <a:pt x="7" y="12"/>
                    <a:pt x="8" y="11"/>
                    <a:pt x="8" y="11"/>
                  </a:cubicBezTo>
                  <a:cubicBezTo>
                    <a:pt x="9" y="11"/>
                    <a:pt x="11" y="10"/>
                    <a:pt x="13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9" y="11"/>
                    <a:pt x="60" y="12"/>
                  </a:cubicBezTo>
                  <a:cubicBezTo>
                    <a:pt x="61" y="12"/>
                    <a:pt x="61" y="13"/>
                    <a:pt x="61" y="13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9"/>
                    <a:pt x="67" y="7"/>
                    <a:pt x="65" y="6"/>
                  </a:cubicBezTo>
                  <a:cubicBezTo>
                    <a:pt x="63" y="4"/>
                    <a:pt x="61" y="4"/>
                    <a:pt x="5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7" y="4"/>
                    <a:pt x="5" y="4"/>
                    <a:pt x="3" y="6"/>
                  </a:cubicBezTo>
                  <a:cubicBezTo>
                    <a:pt x="1" y="7"/>
                    <a:pt x="0" y="9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7" y="16"/>
                    <a:pt x="7" y="16"/>
                    <a:pt x="7" y="16"/>
                  </a:cubicBezTo>
                  <a:lnTo>
                    <a:pt x="7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7" name="Freeform 13"/>
            <p:cNvSpPr>
              <a:spLocks noEditPoints="1"/>
            </p:cNvSpPr>
            <p:nvPr userDrawn="1"/>
          </p:nvSpPr>
          <p:spPr bwMode="auto">
            <a:xfrm>
              <a:off x="8339375" y="-410528"/>
              <a:ext cx="112935" cy="70876"/>
            </a:xfrm>
            <a:custGeom>
              <a:avLst/>
              <a:gdLst>
                <a:gd name="T0" fmla="*/ 64 w 68"/>
                <a:gd name="T1" fmla="*/ 36 h 42"/>
                <a:gd name="T2" fmla="*/ 53 w 68"/>
                <a:gd name="T3" fmla="*/ 35 h 42"/>
                <a:gd name="T4" fmla="*/ 43 w 68"/>
                <a:gd name="T5" fmla="*/ 33 h 42"/>
                <a:gd name="T6" fmla="*/ 55 w 68"/>
                <a:gd name="T7" fmla="*/ 29 h 42"/>
                <a:gd name="T8" fmla="*/ 58 w 68"/>
                <a:gd name="T9" fmla="*/ 26 h 42"/>
                <a:gd name="T10" fmla="*/ 62 w 68"/>
                <a:gd name="T11" fmla="*/ 16 h 42"/>
                <a:gd name="T12" fmla="*/ 62 w 68"/>
                <a:gd name="T13" fmla="*/ 12 h 42"/>
                <a:gd name="T14" fmla="*/ 65 w 68"/>
                <a:gd name="T15" fmla="*/ 12 h 42"/>
                <a:gd name="T16" fmla="*/ 68 w 68"/>
                <a:gd name="T17" fmla="*/ 8 h 42"/>
                <a:gd name="T18" fmla="*/ 68 w 68"/>
                <a:gd name="T19" fmla="*/ 5 h 42"/>
                <a:gd name="T20" fmla="*/ 62 w 68"/>
                <a:gd name="T21" fmla="*/ 5 h 42"/>
                <a:gd name="T22" fmla="*/ 62 w 68"/>
                <a:gd name="T23" fmla="*/ 0 h 42"/>
                <a:gd name="T24" fmla="*/ 55 w 68"/>
                <a:gd name="T25" fmla="*/ 0 h 42"/>
                <a:gd name="T26" fmla="*/ 55 w 68"/>
                <a:gd name="T27" fmla="*/ 5 h 42"/>
                <a:gd name="T28" fmla="*/ 13 w 68"/>
                <a:gd name="T29" fmla="*/ 5 h 42"/>
                <a:gd name="T30" fmla="*/ 13 w 68"/>
                <a:gd name="T31" fmla="*/ 0 h 42"/>
                <a:gd name="T32" fmla="*/ 6 w 68"/>
                <a:gd name="T33" fmla="*/ 0 h 42"/>
                <a:gd name="T34" fmla="*/ 6 w 68"/>
                <a:gd name="T35" fmla="*/ 5 h 42"/>
                <a:gd name="T36" fmla="*/ 0 w 68"/>
                <a:gd name="T37" fmla="*/ 5 h 42"/>
                <a:gd name="T38" fmla="*/ 0 w 68"/>
                <a:gd name="T39" fmla="*/ 12 h 42"/>
                <a:gd name="T40" fmla="*/ 6 w 68"/>
                <a:gd name="T41" fmla="*/ 12 h 42"/>
                <a:gd name="T42" fmla="*/ 6 w 68"/>
                <a:gd name="T43" fmla="*/ 18 h 42"/>
                <a:gd name="T44" fmla="*/ 9 w 68"/>
                <a:gd name="T45" fmla="*/ 25 h 42"/>
                <a:gd name="T46" fmla="*/ 16 w 68"/>
                <a:gd name="T47" fmla="*/ 30 h 42"/>
                <a:gd name="T48" fmla="*/ 25 w 68"/>
                <a:gd name="T49" fmla="*/ 33 h 42"/>
                <a:gd name="T50" fmla="*/ 12 w 68"/>
                <a:gd name="T51" fmla="*/ 35 h 42"/>
                <a:gd name="T52" fmla="*/ 0 w 68"/>
                <a:gd name="T53" fmla="*/ 36 h 42"/>
                <a:gd name="T54" fmla="*/ 0 w 68"/>
                <a:gd name="T55" fmla="*/ 36 h 42"/>
                <a:gd name="T56" fmla="*/ 0 w 68"/>
                <a:gd name="T57" fmla="*/ 42 h 42"/>
                <a:gd name="T58" fmla="*/ 0 w 68"/>
                <a:gd name="T59" fmla="*/ 42 h 42"/>
                <a:gd name="T60" fmla="*/ 27 w 68"/>
                <a:gd name="T61" fmla="*/ 39 h 42"/>
                <a:gd name="T62" fmla="*/ 34 w 68"/>
                <a:gd name="T63" fmla="*/ 37 h 42"/>
                <a:gd name="T64" fmla="*/ 41 w 68"/>
                <a:gd name="T65" fmla="*/ 39 h 42"/>
                <a:gd name="T66" fmla="*/ 54 w 68"/>
                <a:gd name="T67" fmla="*/ 42 h 42"/>
                <a:gd name="T68" fmla="*/ 68 w 68"/>
                <a:gd name="T69" fmla="*/ 42 h 42"/>
                <a:gd name="T70" fmla="*/ 68 w 68"/>
                <a:gd name="T71" fmla="*/ 42 h 42"/>
                <a:gd name="T72" fmla="*/ 68 w 68"/>
                <a:gd name="T73" fmla="*/ 36 h 42"/>
                <a:gd name="T74" fmla="*/ 68 w 68"/>
                <a:gd name="T75" fmla="*/ 36 h 42"/>
                <a:gd name="T76" fmla="*/ 64 w 68"/>
                <a:gd name="T77" fmla="*/ 36 h 42"/>
                <a:gd name="T78" fmla="*/ 55 w 68"/>
                <a:gd name="T79" fmla="*/ 16 h 42"/>
                <a:gd name="T80" fmla="*/ 49 w 68"/>
                <a:gd name="T81" fmla="*/ 24 h 42"/>
                <a:gd name="T82" fmla="*/ 34 w 68"/>
                <a:gd name="T83" fmla="*/ 30 h 42"/>
                <a:gd name="T84" fmla="*/ 19 w 68"/>
                <a:gd name="T85" fmla="*/ 24 h 42"/>
                <a:gd name="T86" fmla="*/ 15 w 68"/>
                <a:gd name="T87" fmla="*/ 21 h 42"/>
                <a:gd name="T88" fmla="*/ 14 w 68"/>
                <a:gd name="T89" fmla="*/ 17 h 42"/>
                <a:gd name="T90" fmla="*/ 13 w 68"/>
                <a:gd name="T91" fmla="*/ 12 h 42"/>
                <a:gd name="T92" fmla="*/ 55 w 68"/>
                <a:gd name="T93" fmla="*/ 12 h 42"/>
                <a:gd name="T94" fmla="*/ 55 w 68"/>
                <a:gd name="T95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8" h="42">
                  <a:moveTo>
                    <a:pt x="64" y="36"/>
                  </a:moveTo>
                  <a:cubicBezTo>
                    <a:pt x="59" y="36"/>
                    <a:pt x="56" y="35"/>
                    <a:pt x="53" y="35"/>
                  </a:cubicBezTo>
                  <a:cubicBezTo>
                    <a:pt x="50" y="35"/>
                    <a:pt x="47" y="34"/>
                    <a:pt x="43" y="33"/>
                  </a:cubicBezTo>
                  <a:cubicBezTo>
                    <a:pt x="50" y="30"/>
                    <a:pt x="54" y="29"/>
                    <a:pt x="55" y="29"/>
                  </a:cubicBezTo>
                  <a:cubicBezTo>
                    <a:pt x="56" y="28"/>
                    <a:pt x="57" y="27"/>
                    <a:pt x="58" y="26"/>
                  </a:cubicBezTo>
                  <a:cubicBezTo>
                    <a:pt x="61" y="24"/>
                    <a:pt x="62" y="21"/>
                    <a:pt x="62" y="16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7" y="12"/>
                    <a:pt x="68" y="10"/>
                    <a:pt x="68" y="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21"/>
                    <a:pt x="7" y="24"/>
                    <a:pt x="9" y="25"/>
                  </a:cubicBezTo>
                  <a:cubicBezTo>
                    <a:pt x="11" y="27"/>
                    <a:pt x="14" y="29"/>
                    <a:pt x="16" y="30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1" y="34"/>
                    <a:pt x="17" y="35"/>
                    <a:pt x="12" y="35"/>
                  </a:cubicBezTo>
                  <a:cubicBezTo>
                    <a:pt x="9" y="35"/>
                    <a:pt x="5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2" y="42"/>
                    <a:pt x="21" y="41"/>
                    <a:pt x="27" y="39"/>
                  </a:cubicBezTo>
                  <a:cubicBezTo>
                    <a:pt x="28" y="39"/>
                    <a:pt x="31" y="38"/>
                    <a:pt x="34" y="37"/>
                  </a:cubicBezTo>
                  <a:cubicBezTo>
                    <a:pt x="37" y="38"/>
                    <a:pt x="39" y="39"/>
                    <a:pt x="41" y="39"/>
                  </a:cubicBezTo>
                  <a:cubicBezTo>
                    <a:pt x="44" y="40"/>
                    <a:pt x="49" y="41"/>
                    <a:pt x="54" y="42"/>
                  </a:cubicBezTo>
                  <a:cubicBezTo>
                    <a:pt x="58" y="42"/>
                    <a:pt x="63" y="42"/>
                    <a:pt x="68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6" y="36"/>
                    <a:pt x="64" y="36"/>
                    <a:pt x="64" y="36"/>
                  </a:cubicBezTo>
                  <a:close/>
                  <a:moveTo>
                    <a:pt x="55" y="16"/>
                  </a:moveTo>
                  <a:cubicBezTo>
                    <a:pt x="55" y="20"/>
                    <a:pt x="53" y="22"/>
                    <a:pt x="49" y="24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7" y="23"/>
                    <a:pt x="16" y="22"/>
                    <a:pt x="15" y="21"/>
                  </a:cubicBezTo>
                  <a:cubicBezTo>
                    <a:pt x="14" y="20"/>
                    <a:pt x="14" y="19"/>
                    <a:pt x="14" y="17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55" y="12"/>
                    <a:pt x="55" y="12"/>
                    <a:pt x="55" y="12"/>
                  </a:cubicBezTo>
                  <a:lnTo>
                    <a:pt x="55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8" name="Freeform 14"/>
            <p:cNvSpPr/>
            <p:nvPr userDrawn="1"/>
          </p:nvSpPr>
          <p:spPr bwMode="auto">
            <a:xfrm>
              <a:off x="8081573" y="-437788"/>
              <a:ext cx="56078" cy="98136"/>
            </a:xfrm>
            <a:custGeom>
              <a:avLst/>
              <a:gdLst>
                <a:gd name="T0" fmla="*/ 0 w 34"/>
                <a:gd name="T1" fmla="*/ 7 h 58"/>
                <a:gd name="T2" fmla="*/ 14 w 34"/>
                <a:gd name="T3" fmla="*/ 7 h 58"/>
                <a:gd name="T4" fmla="*/ 14 w 34"/>
                <a:gd name="T5" fmla="*/ 51 h 58"/>
                <a:gd name="T6" fmla="*/ 9 w 34"/>
                <a:gd name="T7" fmla="*/ 51 h 58"/>
                <a:gd name="T8" fmla="*/ 9 w 34"/>
                <a:gd name="T9" fmla="*/ 15 h 58"/>
                <a:gd name="T10" fmla="*/ 2 w 34"/>
                <a:gd name="T11" fmla="*/ 15 h 58"/>
                <a:gd name="T12" fmla="*/ 2 w 34"/>
                <a:gd name="T13" fmla="*/ 51 h 58"/>
                <a:gd name="T14" fmla="*/ 0 w 34"/>
                <a:gd name="T15" fmla="*/ 51 h 58"/>
                <a:gd name="T16" fmla="*/ 0 w 34"/>
                <a:gd name="T17" fmla="*/ 58 h 58"/>
                <a:gd name="T18" fmla="*/ 27 w 34"/>
                <a:gd name="T19" fmla="*/ 58 h 58"/>
                <a:gd name="T20" fmla="*/ 34 w 34"/>
                <a:gd name="T21" fmla="*/ 51 h 58"/>
                <a:gd name="T22" fmla="*/ 34 w 34"/>
                <a:gd name="T23" fmla="*/ 51 h 58"/>
                <a:gd name="T24" fmla="*/ 21 w 34"/>
                <a:gd name="T25" fmla="*/ 51 h 58"/>
                <a:gd name="T26" fmla="*/ 21 w 34"/>
                <a:gd name="T27" fmla="*/ 29 h 58"/>
                <a:gd name="T28" fmla="*/ 34 w 34"/>
                <a:gd name="T29" fmla="*/ 29 h 58"/>
                <a:gd name="T30" fmla="*/ 34 w 34"/>
                <a:gd name="T31" fmla="*/ 22 h 58"/>
                <a:gd name="T32" fmla="*/ 21 w 34"/>
                <a:gd name="T33" fmla="*/ 22 h 58"/>
                <a:gd name="T34" fmla="*/ 21 w 34"/>
                <a:gd name="T35" fmla="*/ 7 h 58"/>
                <a:gd name="T36" fmla="*/ 27 w 34"/>
                <a:gd name="T37" fmla="*/ 7 h 58"/>
                <a:gd name="T38" fmla="*/ 34 w 34"/>
                <a:gd name="T39" fmla="*/ 1 h 58"/>
                <a:gd name="T40" fmla="*/ 34 w 34"/>
                <a:gd name="T41" fmla="*/ 0 h 58"/>
                <a:gd name="T42" fmla="*/ 0 w 34"/>
                <a:gd name="T43" fmla="*/ 0 h 58"/>
                <a:gd name="T44" fmla="*/ 0 w 34"/>
                <a:gd name="T45" fmla="*/ 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58">
                  <a:moveTo>
                    <a:pt x="0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1" y="58"/>
                    <a:pt x="34" y="55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31" y="7"/>
                    <a:pt x="34" y="4"/>
                    <a:pt x="34" y="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9" name="Freeform 15"/>
            <p:cNvSpPr/>
            <p:nvPr userDrawn="1"/>
          </p:nvSpPr>
          <p:spPr bwMode="auto">
            <a:xfrm>
              <a:off x="8137651" y="-440903"/>
              <a:ext cx="58415" cy="101252"/>
            </a:xfrm>
            <a:custGeom>
              <a:avLst/>
              <a:gdLst>
                <a:gd name="T0" fmla="*/ 30 w 35"/>
                <a:gd name="T1" fmla="*/ 29 h 60"/>
                <a:gd name="T2" fmla="*/ 32 w 35"/>
                <a:gd name="T3" fmla="*/ 12 h 60"/>
                <a:gd name="T4" fmla="*/ 35 w 35"/>
                <a:gd name="T5" fmla="*/ 12 h 60"/>
                <a:gd name="T6" fmla="*/ 35 w 35"/>
                <a:gd name="T7" fmla="*/ 5 h 60"/>
                <a:gd name="T8" fmla="*/ 14 w 35"/>
                <a:gd name="T9" fmla="*/ 5 h 60"/>
                <a:gd name="T10" fmla="*/ 15 w 35"/>
                <a:gd name="T11" fmla="*/ 0 h 60"/>
                <a:gd name="T12" fmla="*/ 7 w 35"/>
                <a:gd name="T13" fmla="*/ 0 h 60"/>
                <a:gd name="T14" fmla="*/ 7 w 35"/>
                <a:gd name="T15" fmla="*/ 1 h 60"/>
                <a:gd name="T16" fmla="*/ 3 w 35"/>
                <a:gd name="T17" fmla="*/ 12 h 60"/>
                <a:gd name="T18" fmla="*/ 1 w 35"/>
                <a:gd name="T19" fmla="*/ 14 h 60"/>
                <a:gd name="T20" fmla="*/ 0 w 35"/>
                <a:gd name="T21" fmla="*/ 14 h 60"/>
                <a:gd name="T22" fmla="*/ 0 w 35"/>
                <a:gd name="T23" fmla="*/ 21 h 60"/>
                <a:gd name="T24" fmla="*/ 1 w 35"/>
                <a:gd name="T25" fmla="*/ 21 h 60"/>
                <a:gd name="T26" fmla="*/ 8 w 35"/>
                <a:gd name="T27" fmla="*/ 18 h 60"/>
                <a:gd name="T28" fmla="*/ 12 w 35"/>
                <a:gd name="T29" fmla="*/ 12 h 60"/>
                <a:gd name="T30" fmla="*/ 24 w 35"/>
                <a:gd name="T31" fmla="*/ 12 h 60"/>
                <a:gd name="T32" fmla="*/ 23 w 35"/>
                <a:gd name="T33" fmla="*/ 29 h 60"/>
                <a:gd name="T34" fmla="*/ 19 w 35"/>
                <a:gd name="T35" fmla="*/ 40 h 60"/>
                <a:gd name="T36" fmla="*/ 15 w 35"/>
                <a:gd name="T37" fmla="*/ 32 h 60"/>
                <a:gd name="T38" fmla="*/ 12 w 35"/>
                <a:gd name="T39" fmla="*/ 20 h 60"/>
                <a:gd name="T40" fmla="*/ 12 w 35"/>
                <a:gd name="T41" fmla="*/ 20 h 60"/>
                <a:gd name="T42" fmla="*/ 5 w 35"/>
                <a:gd name="T43" fmla="*/ 20 h 60"/>
                <a:gd name="T44" fmla="*/ 5 w 35"/>
                <a:gd name="T45" fmla="*/ 20 h 60"/>
                <a:gd name="T46" fmla="*/ 11 w 35"/>
                <a:gd name="T47" fmla="*/ 40 h 60"/>
                <a:gd name="T48" fmla="*/ 14 w 35"/>
                <a:gd name="T49" fmla="*/ 46 h 60"/>
                <a:gd name="T50" fmla="*/ 3 w 35"/>
                <a:gd name="T51" fmla="*/ 53 h 60"/>
                <a:gd name="T52" fmla="*/ 3 w 35"/>
                <a:gd name="T53" fmla="*/ 53 h 60"/>
                <a:gd name="T54" fmla="*/ 3 w 35"/>
                <a:gd name="T55" fmla="*/ 60 h 60"/>
                <a:gd name="T56" fmla="*/ 3 w 35"/>
                <a:gd name="T57" fmla="*/ 60 h 60"/>
                <a:gd name="T58" fmla="*/ 11 w 35"/>
                <a:gd name="T59" fmla="*/ 57 h 60"/>
                <a:gd name="T60" fmla="*/ 19 w 35"/>
                <a:gd name="T61" fmla="*/ 51 h 60"/>
                <a:gd name="T62" fmla="*/ 25 w 35"/>
                <a:gd name="T63" fmla="*/ 55 h 60"/>
                <a:gd name="T64" fmla="*/ 34 w 35"/>
                <a:gd name="T65" fmla="*/ 60 h 60"/>
                <a:gd name="T66" fmla="*/ 35 w 35"/>
                <a:gd name="T67" fmla="*/ 60 h 60"/>
                <a:gd name="T68" fmla="*/ 35 w 35"/>
                <a:gd name="T69" fmla="*/ 53 h 60"/>
                <a:gd name="T70" fmla="*/ 35 w 35"/>
                <a:gd name="T71" fmla="*/ 53 h 60"/>
                <a:gd name="T72" fmla="*/ 24 w 35"/>
                <a:gd name="T73" fmla="*/ 46 h 60"/>
                <a:gd name="T74" fmla="*/ 28 w 35"/>
                <a:gd name="T75" fmla="*/ 38 h 60"/>
                <a:gd name="T76" fmla="*/ 30 w 35"/>
                <a:gd name="T77" fmla="*/ 2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" h="60">
                  <a:moveTo>
                    <a:pt x="30" y="29"/>
                  </a:moveTo>
                  <a:cubicBezTo>
                    <a:pt x="31" y="24"/>
                    <a:pt x="31" y="18"/>
                    <a:pt x="32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7"/>
                    <a:pt x="4" y="11"/>
                    <a:pt x="3" y="12"/>
                  </a:cubicBezTo>
                  <a:cubicBezTo>
                    <a:pt x="3" y="13"/>
                    <a:pt x="2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4" y="21"/>
                    <a:pt x="6" y="19"/>
                    <a:pt x="8" y="18"/>
                  </a:cubicBezTo>
                  <a:cubicBezTo>
                    <a:pt x="9" y="16"/>
                    <a:pt x="11" y="14"/>
                    <a:pt x="12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21"/>
                    <a:pt x="23" y="26"/>
                    <a:pt x="23" y="29"/>
                  </a:cubicBezTo>
                  <a:cubicBezTo>
                    <a:pt x="22" y="32"/>
                    <a:pt x="21" y="36"/>
                    <a:pt x="19" y="40"/>
                  </a:cubicBezTo>
                  <a:cubicBezTo>
                    <a:pt x="17" y="37"/>
                    <a:pt x="16" y="35"/>
                    <a:pt x="15" y="32"/>
                  </a:cubicBezTo>
                  <a:cubicBezTo>
                    <a:pt x="14" y="29"/>
                    <a:pt x="13" y="25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9"/>
                    <a:pt x="9" y="36"/>
                    <a:pt x="11" y="40"/>
                  </a:cubicBezTo>
                  <a:cubicBezTo>
                    <a:pt x="12" y="41"/>
                    <a:pt x="13" y="43"/>
                    <a:pt x="14" y="46"/>
                  </a:cubicBezTo>
                  <a:cubicBezTo>
                    <a:pt x="11" y="49"/>
                    <a:pt x="7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6" y="59"/>
                    <a:pt x="9" y="58"/>
                    <a:pt x="11" y="57"/>
                  </a:cubicBezTo>
                  <a:cubicBezTo>
                    <a:pt x="14" y="55"/>
                    <a:pt x="16" y="54"/>
                    <a:pt x="19" y="51"/>
                  </a:cubicBezTo>
                  <a:cubicBezTo>
                    <a:pt x="21" y="53"/>
                    <a:pt x="23" y="54"/>
                    <a:pt x="25" y="55"/>
                  </a:cubicBezTo>
                  <a:cubicBezTo>
                    <a:pt x="27" y="57"/>
                    <a:pt x="30" y="58"/>
                    <a:pt x="34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0" y="51"/>
                    <a:pt x="27" y="49"/>
                    <a:pt x="24" y="46"/>
                  </a:cubicBezTo>
                  <a:cubicBezTo>
                    <a:pt x="26" y="43"/>
                    <a:pt x="27" y="40"/>
                    <a:pt x="28" y="38"/>
                  </a:cubicBezTo>
                  <a:cubicBezTo>
                    <a:pt x="29" y="35"/>
                    <a:pt x="30" y="32"/>
                    <a:pt x="3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0" name="Freeform 16"/>
            <p:cNvSpPr/>
            <p:nvPr userDrawn="1"/>
          </p:nvSpPr>
          <p:spPr bwMode="auto">
            <a:xfrm>
              <a:off x="8209306" y="-414422"/>
              <a:ext cx="113713" cy="74770"/>
            </a:xfrm>
            <a:custGeom>
              <a:avLst/>
              <a:gdLst>
                <a:gd name="T0" fmla="*/ 39 w 68"/>
                <a:gd name="T1" fmla="*/ 21 h 44"/>
                <a:gd name="T2" fmla="*/ 62 w 68"/>
                <a:gd name="T3" fmla="*/ 21 h 44"/>
                <a:gd name="T4" fmla="*/ 68 w 68"/>
                <a:gd name="T5" fmla="*/ 15 h 44"/>
                <a:gd name="T6" fmla="*/ 68 w 68"/>
                <a:gd name="T7" fmla="*/ 13 h 44"/>
                <a:gd name="T8" fmla="*/ 39 w 68"/>
                <a:gd name="T9" fmla="*/ 13 h 44"/>
                <a:gd name="T10" fmla="*/ 39 w 68"/>
                <a:gd name="T11" fmla="*/ 0 h 44"/>
                <a:gd name="T12" fmla="*/ 31 w 68"/>
                <a:gd name="T13" fmla="*/ 0 h 44"/>
                <a:gd name="T14" fmla="*/ 31 w 68"/>
                <a:gd name="T15" fmla="*/ 36 h 44"/>
                <a:gd name="T16" fmla="*/ 16 w 68"/>
                <a:gd name="T17" fmla="*/ 36 h 44"/>
                <a:gd name="T18" fmla="*/ 16 w 68"/>
                <a:gd name="T19" fmla="*/ 10 h 44"/>
                <a:gd name="T20" fmla="*/ 8 w 68"/>
                <a:gd name="T21" fmla="*/ 10 h 44"/>
                <a:gd name="T22" fmla="*/ 8 w 68"/>
                <a:gd name="T23" fmla="*/ 36 h 44"/>
                <a:gd name="T24" fmla="*/ 0 w 68"/>
                <a:gd name="T25" fmla="*/ 36 h 44"/>
                <a:gd name="T26" fmla="*/ 0 w 68"/>
                <a:gd name="T27" fmla="*/ 44 h 44"/>
                <a:gd name="T28" fmla="*/ 62 w 68"/>
                <a:gd name="T29" fmla="*/ 44 h 44"/>
                <a:gd name="T30" fmla="*/ 68 w 68"/>
                <a:gd name="T31" fmla="*/ 38 h 44"/>
                <a:gd name="T32" fmla="*/ 68 w 68"/>
                <a:gd name="T33" fmla="*/ 36 h 44"/>
                <a:gd name="T34" fmla="*/ 39 w 68"/>
                <a:gd name="T35" fmla="*/ 36 h 44"/>
                <a:gd name="T36" fmla="*/ 39 w 68"/>
                <a:gd name="T3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" h="44">
                  <a:moveTo>
                    <a:pt x="39" y="21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5" y="21"/>
                    <a:pt x="68" y="18"/>
                    <a:pt x="68" y="15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2" y="44"/>
                    <a:pt x="62" y="44"/>
                    <a:pt x="62" y="44"/>
                  </a:cubicBezTo>
                  <a:cubicBezTo>
                    <a:pt x="65" y="44"/>
                    <a:pt x="68" y="41"/>
                    <a:pt x="68" y="38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39" y="36"/>
                    <a:pt x="39" y="36"/>
                    <a:pt x="39" y="36"/>
                  </a:cubicBezTo>
                  <a:lnTo>
                    <a:pt x="39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1" name="Freeform 17"/>
            <p:cNvSpPr/>
            <p:nvPr userDrawn="1"/>
          </p:nvSpPr>
          <p:spPr bwMode="auto">
            <a:xfrm>
              <a:off x="8209306" y="-440903"/>
              <a:ext cx="115271" cy="40501"/>
            </a:xfrm>
            <a:custGeom>
              <a:avLst/>
              <a:gdLst>
                <a:gd name="T0" fmla="*/ 68 w 69"/>
                <a:gd name="T1" fmla="*/ 17 h 24"/>
                <a:gd name="T2" fmla="*/ 63 w 69"/>
                <a:gd name="T3" fmla="*/ 16 h 24"/>
                <a:gd name="T4" fmla="*/ 60 w 69"/>
                <a:gd name="T5" fmla="*/ 13 h 24"/>
                <a:gd name="T6" fmla="*/ 56 w 69"/>
                <a:gd name="T7" fmla="*/ 7 h 24"/>
                <a:gd name="T8" fmla="*/ 52 w 69"/>
                <a:gd name="T9" fmla="*/ 2 h 24"/>
                <a:gd name="T10" fmla="*/ 44 w 69"/>
                <a:gd name="T11" fmla="*/ 0 h 24"/>
                <a:gd name="T12" fmla="*/ 22 w 69"/>
                <a:gd name="T13" fmla="*/ 0 h 24"/>
                <a:gd name="T14" fmla="*/ 11 w 69"/>
                <a:gd name="T15" fmla="*/ 7 h 24"/>
                <a:gd name="T16" fmla="*/ 8 w 69"/>
                <a:gd name="T17" fmla="*/ 13 h 24"/>
                <a:gd name="T18" fmla="*/ 4 w 69"/>
                <a:gd name="T19" fmla="*/ 17 h 24"/>
                <a:gd name="T20" fmla="*/ 0 w 69"/>
                <a:gd name="T21" fmla="*/ 17 h 24"/>
                <a:gd name="T22" fmla="*/ 0 w 69"/>
                <a:gd name="T23" fmla="*/ 17 h 24"/>
                <a:gd name="T24" fmla="*/ 0 w 69"/>
                <a:gd name="T25" fmla="*/ 24 h 24"/>
                <a:gd name="T26" fmla="*/ 0 w 69"/>
                <a:gd name="T27" fmla="*/ 24 h 24"/>
                <a:gd name="T28" fmla="*/ 8 w 69"/>
                <a:gd name="T29" fmla="*/ 23 h 24"/>
                <a:gd name="T30" fmla="*/ 15 w 69"/>
                <a:gd name="T31" fmla="*/ 17 h 24"/>
                <a:gd name="T32" fmla="*/ 18 w 69"/>
                <a:gd name="T33" fmla="*/ 10 h 24"/>
                <a:gd name="T34" fmla="*/ 20 w 69"/>
                <a:gd name="T35" fmla="*/ 8 h 24"/>
                <a:gd name="T36" fmla="*/ 23 w 69"/>
                <a:gd name="T37" fmla="*/ 8 h 24"/>
                <a:gd name="T38" fmla="*/ 44 w 69"/>
                <a:gd name="T39" fmla="*/ 8 h 24"/>
                <a:gd name="T40" fmla="*/ 48 w 69"/>
                <a:gd name="T41" fmla="*/ 8 h 24"/>
                <a:gd name="T42" fmla="*/ 50 w 69"/>
                <a:gd name="T43" fmla="*/ 10 h 24"/>
                <a:gd name="T44" fmla="*/ 54 w 69"/>
                <a:gd name="T45" fmla="*/ 18 h 24"/>
                <a:gd name="T46" fmla="*/ 59 w 69"/>
                <a:gd name="T47" fmla="*/ 23 h 24"/>
                <a:gd name="T48" fmla="*/ 68 w 69"/>
                <a:gd name="T49" fmla="*/ 24 h 24"/>
                <a:gd name="T50" fmla="*/ 69 w 69"/>
                <a:gd name="T51" fmla="*/ 24 h 24"/>
                <a:gd name="T52" fmla="*/ 69 w 69"/>
                <a:gd name="T53" fmla="*/ 17 h 24"/>
                <a:gd name="T54" fmla="*/ 68 w 69"/>
                <a:gd name="T55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9" h="24">
                  <a:moveTo>
                    <a:pt x="68" y="17"/>
                  </a:moveTo>
                  <a:cubicBezTo>
                    <a:pt x="66" y="17"/>
                    <a:pt x="64" y="17"/>
                    <a:pt x="63" y="16"/>
                  </a:cubicBezTo>
                  <a:cubicBezTo>
                    <a:pt x="61" y="16"/>
                    <a:pt x="60" y="15"/>
                    <a:pt x="60" y="13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5" y="4"/>
                    <a:pt x="54" y="3"/>
                    <a:pt x="52" y="2"/>
                  </a:cubicBezTo>
                  <a:cubicBezTo>
                    <a:pt x="51" y="1"/>
                    <a:pt x="48" y="0"/>
                    <a:pt x="4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3"/>
                    <a:pt x="11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6" y="16"/>
                    <a:pt x="4" y="17"/>
                  </a:cubicBezTo>
                  <a:cubicBezTo>
                    <a:pt x="4" y="17"/>
                    <a:pt x="2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24"/>
                    <a:pt x="6" y="24"/>
                    <a:pt x="8" y="23"/>
                  </a:cubicBezTo>
                  <a:cubicBezTo>
                    <a:pt x="11" y="22"/>
                    <a:pt x="13" y="20"/>
                    <a:pt x="15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19" y="9"/>
                    <a:pt x="20" y="8"/>
                  </a:cubicBezTo>
                  <a:cubicBezTo>
                    <a:pt x="21" y="8"/>
                    <a:pt x="21" y="8"/>
                    <a:pt x="23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6" y="8"/>
                    <a:pt x="47" y="8"/>
                    <a:pt x="48" y="8"/>
                  </a:cubicBezTo>
                  <a:cubicBezTo>
                    <a:pt x="49" y="8"/>
                    <a:pt x="49" y="9"/>
                    <a:pt x="50" y="10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20"/>
                    <a:pt x="57" y="22"/>
                    <a:pt x="59" y="23"/>
                  </a:cubicBezTo>
                  <a:cubicBezTo>
                    <a:pt x="61" y="24"/>
                    <a:pt x="64" y="24"/>
                    <a:pt x="68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69" y="17"/>
                    <a:pt x="69" y="17"/>
                    <a:pt x="69" y="17"/>
                  </a:cubicBezTo>
                  <a:lnTo>
                    <a:pt x="6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" name="Freeform 18"/>
            <p:cNvSpPr>
              <a:spLocks noEditPoints="1"/>
            </p:cNvSpPr>
            <p:nvPr userDrawn="1"/>
          </p:nvSpPr>
          <p:spPr bwMode="auto">
            <a:xfrm>
              <a:off x="7600239" y="-267218"/>
              <a:ext cx="59972" cy="59193"/>
            </a:xfrm>
            <a:custGeom>
              <a:avLst/>
              <a:gdLst>
                <a:gd name="T0" fmla="*/ 6 w 36"/>
                <a:gd name="T1" fmla="*/ 20 h 35"/>
                <a:gd name="T2" fmla="*/ 10 w 36"/>
                <a:gd name="T3" fmla="*/ 19 h 35"/>
                <a:gd name="T4" fmla="*/ 18 w 36"/>
                <a:gd name="T5" fmla="*/ 20 h 35"/>
                <a:gd name="T6" fmla="*/ 14 w 36"/>
                <a:gd name="T7" fmla="*/ 29 h 35"/>
                <a:gd name="T8" fmla="*/ 16 w 36"/>
                <a:gd name="T9" fmla="*/ 33 h 35"/>
                <a:gd name="T10" fmla="*/ 2 w 36"/>
                <a:gd name="T11" fmla="*/ 35 h 35"/>
                <a:gd name="T12" fmla="*/ 9 w 36"/>
                <a:gd name="T13" fmla="*/ 29 h 35"/>
                <a:gd name="T14" fmla="*/ 5 w 36"/>
                <a:gd name="T15" fmla="*/ 23 h 35"/>
                <a:gd name="T16" fmla="*/ 1 w 36"/>
                <a:gd name="T17" fmla="*/ 20 h 35"/>
                <a:gd name="T18" fmla="*/ 9 w 36"/>
                <a:gd name="T19" fmla="*/ 8 h 35"/>
                <a:gd name="T20" fmla="*/ 12 w 36"/>
                <a:gd name="T21" fmla="*/ 0 h 35"/>
                <a:gd name="T22" fmla="*/ 19 w 36"/>
                <a:gd name="T23" fmla="*/ 8 h 35"/>
                <a:gd name="T24" fmla="*/ 12 w 36"/>
                <a:gd name="T25" fmla="*/ 11 h 35"/>
                <a:gd name="T26" fmla="*/ 13 w 36"/>
                <a:gd name="T27" fmla="*/ 12 h 35"/>
                <a:gd name="T28" fmla="*/ 17 w 36"/>
                <a:gd name="T29" fmla="*/ 18 h 35"/>
                <a:gd name="T30" fmla="*/ 12 w 36"/>
                <a:gd name="T31" fmla="*/ 18 h 35"/>
                <a:gd name="T32" fmla="*/ 9 w 36"/>
                <a:gd name="T33" fmla="*/ 13 h 35"/>
                <a:gd name="T34" fmla="*/ 0 w 36"/>
                <a:gd name="T35" fmla="*/ 17 h 35"/>
                <a:gd name="T36" fmla="*/ 1 w 36"/>
                <a:gd name="T37" fmla="*/ 11 h 35"/>
                <a:gd name="T38" fmla="*/ 2 w 36"/>
                <a:gd name="T39" fmla="*/ 3 h 35"/>
                <a:gd name="T40" fmla="*/ 7 w 36"/>
                <a:gd name="T41" fmla="*/ 6 h 35"/>
                <a:gd name="T42" fmla="*/ 2 w 36"/>
                <a:gd name="T43" fmla="*/ 3 h 35"/>
                <a:gd name="T44" fmla="*/ 11 w 36"/>
                <a:gd name="T45" fmla="*/ 28 h 35"/>
                <a:gd name="T46" fmla="*/ 8 w 36"/>
                <a:gd name="T47" fmla="*/ 23 h 35"/>
                <a:gd name="T48" fmla="*/ 17 w 36"/>
                <a:gd name="T49" fmla="*/ 1 h 35"/>
                <a:gd name="T50" fmla="*/ 15 w 36"/>
                <a:gd name="T51" fmla="*/ 7 h 35"/>
                <a:gd name="T52" fmla="*/ 17 w 36"/>
                <a:gd name="T53" fmla="*/ 1 h 35"/>
                <a:gd name="T54" fmla="*/ 26 w 36"/>
                <a:gd name="T55" fmla="*/ 1 h 35"/>
                <a:gd name="T56" fmla="*/ 35 w 36"/>
                <a:gd name="T57" fmla="*/ 7 h 35"/>
                <a:gd name="T58" fmla="*/ 33 w 36"/>
                <a:gd name="T59" fmla="*/ 9 h 35"/>
                <a:gd name="T60" fmla="*/ 36 w 36"/>
                <a:gd name="T61" fmla="*/ 32 h 35"/>
                <a:gd name="T62" fmla="*/ 27 w 36"/>
                <a:gd name="T63" fmla="*/ 28 h 35"/>
                <a:gd name="T64" fmla="*/ 17 w 36"/>
                <a:gd name="T65" fmla="*/ 33 h 35"/>
                <a:gd name="T66" fmla="*/ 21 w 36"/>
                <a:gd name="T67" fmla="*/ 14 h 35"/>
                <a:gd name="T68" fmla="*/ 18 w 36"/>
                <a:gd name="T69" fmla="*/ 14 h 35"/>
                <a:gd name="T70" fmla="*/ 30 w 36"/>
                <a:gd name="T71" fmla="*/ 9 h 35"/>
                <a:gd name="T72" fmla="*/ 23 w 36"/>
                <a:gd name="T73" fmla="*/ 10 h 35"/>
                <a:gd name="T74" fmla="*/ 30 w 36"/>
                <a:gd name="T75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" h="35">
                  <a:moveTo>
                    <a:pt x="1" y="20"/>
                  </a:move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7" y="19"/>
                    <a:pt x="8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20"/>
                    <a:pt x="9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5"/>
                    <a:pt x="15" y="27"/>
                    <a:pt x="14" y="29"/>
                  </a:cubicBezTo>
                  <a:cubicBezTo>
                    <a:pt x="15" y="29"/>
                    <a:pt x="16" y="30"/>
                    <a:pt x="18" y="3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3" y="31"/>
                    <a:pt x="12" y="31"/>
                  </a:cubicBezTo>
                  <a:cubicBezTo>
                    <a:pt x="9" y="32"/>
                    <a:pt x="6" y="34"/>
                    <a:pt x="2" y="35"/>
                  </a:cubicBezTo>
                  <a:cubicBezTo>
                    <a:pt x="1" y="34"/>
                    <a:pt x="1" y="33"/>
                    <a:pt x="0" y="33"/>
                  </a:cubicBezTo>
                  <a:cubicBezTo>
                    <a:pt x="4" y="32"/>
                    <a:pt x="7" y="31"/>
                    <a:pt x="9" y="29"/>
                  </a:cubicBezTo>
                  <a:cubicBezTo>
                    <a:pt x="7" y="28"/>
                    <a:pt x="5" y="27"/>
                    <a:pt x="3" y="26"/>
                  </a:cubicBezTo>
                  <a:cubicBezTo>
                    <a:pt x="3" y="25"/>
                    <a:pt x="4" y="24"/>
                    <a:pt x="5" y="23"/>
                  </a:cubicBezTo>
                  <a:cubicBezTo>
                    <a:pt x="1" y="23"/>
                    <a:pt x="1" y="23"/>
                    <a:pt x="1" y="23"/>
                  </a:cubicBezTo>
                  <a:lnTo>
                    <a:pt x="1" y="20"/>
                  </a:lnTo>
                  <a:close/>
                  <a:moveTo>
                    <a:pt x="1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5" y="13"/>
                    <a:pt x="17" y="15"/>
                    <a:pt x="18" y="1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17"/>
                    <a:pt x="14" y="15"/>
                    <a:pt x="12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7" y="15"/>
                    <a:pt x="5" y="17"/>
                    <a:pt x="2" y="19"/>
                  </a:cubicBezTo>
                  <a:cubicBezTo>
                    <a:pt x="1" y="18"/>
                    <a:pt x="1" y="17"/>
                    <a:pt x="0" y="17"/>
                  </a:cubicBezTo>
                  <a:cubicBezTo>
                    <a:pt x="3" y="15"/>
                    <a:pt x="6" y="13"/>
                    <a:pt x="8" y="11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1" y="8"/>
                  </a:lnTo>
                  <a:close/>
                  <a:moveTo>
                    <a:pt x="2" y="3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5" y="3"/>
                    <a:pt x="6" y="4"/>
                    <a:pt x="7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3" y="4"/>
                    <a:pt x="2" y="3"/>
                  </a:cubicBezTo>
                  <a:close/>
                  <a:moveTo>
                    <a:pt x="6" y="25"/>
                  </a:moveTo>
                  <a:cubicBezTo>
                    <a:pt x="8" y="26"/>
                    <a:pt x="9" y="27"/>
                    <a:pt x="11" y="28"/>
                  </a:cubicBezTo>
                  <a:cubicBezTo>
                    <a:pt x="13" y="26"/>
                    <a:pt x="14" y="25"/>
                    <a:pt x="15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7" y="24"/>
                    <a:pt x="7" y="24"/>
                    <a:pt x="6" y="25"/>
                  </a:cubicBezTo>
                  <a:close/>
                  <a:moveTo>
                    <a:pt x="17" y="1"/>
                  </a:moveTo>
                  <a:cubicBezTo>
                    <a:pt x="19" y="3"/>
                    <a:pt x="19" y="3"/>
                    <a:pt x="19" y="3"/>
                  </a:cubicBezTo>
                  <a:cubicBezTo>
                    <a:pt x="18" y="4"/>
                    <a:pt x="17" y="6"/>
                    <a:pt x="15" y="7"/>
                  </a:cubicBezTo>
                  <a:cubicBezTo>
                    <a:pt x="15" y="7"/>
                    <a:pt x="14" y="7"/>
                    <a:pt x="14" y="6"/>
                  </a:cubicBezTo>
                  <a:cubicBezTo>
                    <a:pt x="15" y="5"/>
                    <a:pt x="16" y="3"/>
                    <a:pt x="17" y="1"/>
                  </a:cubicBezTo>
                  <a:close/>
                  <a:moveTo>
                    <a:pt x="23" y="0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3"/>
                    <a:pt x="25" y="5"/>
                    <a:pt x="2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16"/>
                    <a:pt x="31" y="22"/>
                    <a:pt x="29" y="26"/>
                  </a:cubicBezTo>
                  <a:cubicBezTo>
                    <a:pt x="31" y="28"/>
                    <a:pt x="33" y="30"/>
                    <a:pt x="36" y="32"/>
                  </a:cubicBezTo>
                  <a:cubicBezTo>
                    <a:pt x="35" y="33"/>
                    <a:pt x="34" y="34"/>
                    <a:pt x="34" y="35"/>
                  </a:cubicBezTo>
                  <a:cubicBezTo>
                    <a:pt x="31" y="33"/>
                    <a:pt x="29" y="31"/>
                    <a:pt x="27" y="28"/>
                  </a:cubicBezTo>
                  <a:cubicBezTo>
                    <a:pt x="25" y="31"/>
                    <a:pt x="22" y="33"/>
                    <a:pt x="19" y="35"/>
                  </a:cubicBezTo>
                  <a:cubicBezTo>
                    <a:pt x="19" y="35"/>
                    <a:pt x="18" y="34"/>
                    <a:pt x="17" y="33"/>
                  </a:cubicBezTo>
                  <a:cubicBezTo>
                    <a:pt x="20" y="31"/>
                    <a:pt x="23" y="28"/>
                    <a:pt x="25" y="26"/>
                  </a:cubicBezTo>
                  <a:cubicBezTo>
                    <a:pt x="23" y="22"/>
                    <a:pt x="22" y="19"/>
                    <a:pt x="21" y="14"/>
                  </a:cubicBezTo>
                  <a:cubicBezTo>
                    <a:pt x="21" y="15"/>
                    <a:pt x="20" y="16"/>
                    <a:pt x="20" y="17"/>
                  </a:cubicBezTo>
                  <a:cubicBezTo>
                    <a:pt x="19" y="16"/>
                    <a:pt x="19" y="15"/>
                    <a:pt x="18" y="14"/>
                  </a:cubicBezTo>
                  <a:cubicBezTo>
                    <a:pt x="21" y="11"/>
                    <a:pt x="23" y="6"/>
                    <a:pt x="23" y="0"/>
                  </a:cubicBezTo>
                  <a:close/>
                  <a:moveTo>
                    <a:pt x="30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4" y="15"/>
                    <a:pt x="25" y="19"/>
                    <a:pt x="27" y="23"/>
                  </a:cubicBezTo>
                  <a:cubicBezTo>
                    <a:pt x="29" y="20"/>
                    <a:pt x="30" y="15"/>
                    <a:pt x="3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" name="Freeform 19"/>
            <p:cNvSpPr>
              <a:spLocks noEditPoints="1"/>
            </p:cNvSpPr>
            <p:nvPr userDrawn="1"/>
          </p:nvSpPr>
          <p:spPr bwMode="auto">
            <a:xfrm>
              <a:off x="7717068" y="-267218"/>
              <a:ext cx="57635" cy="57636"/>
            </a:xfrm>
            <a:custGeom>
              <a:avLst/>
              <a:gdLst>
                <a:gd name="T0" fmla="*/ 0 w 35"/>
                <a:gd name="T1" fmla="*/ 21 h 34"/>
                <a:gd name="T2" fmla="*/ 17 w 35"/>
                <a:gd name="T3" fmla="*/ 21 h 34"/>
                <a:gd name="T4" fmla="*/ 17 w 35"/>
                <a:gd name="T5" fmla="*/ 19 h 34"/>
                <a:gd name="T6" fmla="*/ 23 w 35"/>
                <a:gd name="T7" fmla="*/ 14 h 34"/>
                <a:gd name="T8" fmla="*/ 6 w 35"/>
                <a:gd name="T9" fmla="*/ 14 h 34"/>
                <a:gd name="T10" fmla="*/ 6 w 35"/>
                <a:gd name="T11" fmla="*/ 12 h 34"/>
                <a:gd name="T12" fmla="*/ 28 w 35"/>
                <a:gd name="T13" fmla="*/ 12 h 34"/>
                <a:gd name="T14" fmla="*/ 28 w 35"/>
                <a:gd name="T15" fmla="*/ 15 h 34"/>
                <a:gd name="T16" fmla="*/ 19 w 35"/>
                <a:gd name="T17" fmla="*/ 20 h 34"/>
                <a:gd name="T18" fmla="*/ 19 w 35"/>
                <a:gd name="T19" fmla="*/ 21 h 34"/>
                <a:gd name="T20" fmla="*/ 35 w 35"/>
                <a:gd name="T21" fmla="*/ 21 h 34"/>
                <a:gd name="T22" fmla="*/ 35 w 35"/>
                <a:gd name="T23" fmla="*/ 23 h 34"/>
                <a:gd name="T24" fmla="*/ 19 w 35"/>
                <a:gd name="T25" fmla="*/ 23 h 34"/>
                <a:gd name="T26" fmla="*/ 19 w 35"/>
                <a:gd name="T27" fmla="*/ 30 h 34"/>
                <a:gd name="T28" fmla="*/ 15 w 35"/>
                <a:gd name="T29" fmla="*/ 34 h 34"/>
                <a:gd name="T30" fmla="*/ 10 w 35"/>
                <a:gd name="T31" fmla="*/ 34 h 34"/>
                <a:gd name="T32" fmla="*/ 9 w 35"/>
                <a:gd name="T33" fmla="*/ 31 h 34"/>
                <a:gd name="T34" fmla="*/ 14 w 35"/>
                <a:gd name="T35" fmla="*/ 32 h 34"/>
                <a:gd name="T36" fmla="*/ 17 w 35"/>
                <a:gd name="T37" fmla="*/ 29 h 34"/>
                <a:gd name="T38" fmla="*/ 17 w 35"/>
                <a:gd name="T39" fmla="*/ 23 h 34"/>
                <a:gd name="T40" fmla="*/ 0 w 35"/>
                <a:gd name="T41" fmla="*/ 23 h 34"/>
                <a:gd name="T42" fmla="*/ 0 w 35"/>
                <a:gd name="T43" fmla="*/ 21 h 34"/>
                <a:gd name="T44" fmla="*/ 1 w 35"/>
                <a:gd name="T45" fmla="*/ 5 h 34"/>
                <a:gd name="T46" fmla="*/ 18 w 35"/>
                <a:gd name="T47" fmla="*/ 5 h 34"/>
                <a:gd name="T48" fmla="*/ 14 w 35"/>
                <a:gd name="T49" fmla="*/ 1 h 34"/>
                <a:gd name="T50" fmla="*/ 17 w 35"/>
                <a:gd name="T51" fmla="*/ 0 h 34"/>
                <a:gd name="T52" fmla="*/ 20 w 35"/>
                <a:gd name="T53" fmla="*/ 4 h 34"/>
                <a:gd name="T54" fmla="*/ 19 w 35"/>
                <a:gd name="T55" fmla="*/ 5 h 34"/>
                <a:gd name="T56" fmla="*/ 34 w 35"/>
                <a:gd name="T57" fmla="*/ 5 h 34"/>
                <a:gd name="T58" fmla="*/ 34 w 35"/>
                <a:gd name="T59" fmla="*/ 12 h 34"/>
                <a:gd name="T60" fmla="*/ 31 w 35"/>
                <a:gd name="T61" fmla="*/ 12 h 34"/>
                <a:gd name="T62" fmla="*/ 31 w 35"/>
                <a:gd name="T63" fmla="*/ 8 h 34"/>
                <a:gd name="T64" fmla="*/ 4 w 35"/>
                <a:gd name="T65" fmla="*/ 8 h 34"/>
                <a:gd name="T66" fmla="*/ 4 w 35"/>
                <a:gd name="T67" fmla="*/ 12 h 34"/>
                <a:gd name="T68" fmla="*/ 1 w 35"/>
                <a:gd name="T69" fmla="*/ 12 h 34"/>
                <a:gd name="T70" fmla="*/ 1 w 35"/>
                <a:gd name="T71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" h="34">
                  <a:moveTo>
                    <a:pt x="0" y="21"/>
                  </a:moveTo>
                  <a:cubicBezTo>
                    <a:pt x="17" y="21"/>
                    <a:pt x="17" y="21"/>
                    <a:pt x="17" y="21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3"/>
                    <a:pt x="18" y="34"/>
                    <a:pt x="15" y="34"/>
                  </a:cubicBezTo>
                  <a:cubicBezTo>
                    <a:pt x="14" y="34"/>
                    <a:pt x="12" y="34"/>
                    <a:pt x="10" y="34"/>
                  </a:cubicBezTo>
                  <a:cubicBezTo>
                    <a:pt x="10" y="33"/>
                    <a:pt x="9" y="32"/>
                    <a:pt x="9" y="31"/>
                  </a:cubicBezTo>
                  <a:cubicBezTo>
                    <a:pt x="11" y="31"/>
                    <a:pt x="13" y="32"/>
                    <a:pt x="14" y="32"/>
                  </a:cubicBezTo>
                  <a:cubicBezTo>
                    <a:pt x="16" y="32"/>
                    <a:pt x="17" y="31"/>
                    <a:pt x="17" y="29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21"/>
                  </a:lnTo>
                  <a:close/>
                  <a:moveTo>
                    <a:pt x="1" y="5"/>
                  </a:move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6" y="3"/>
                    <a:pt x="14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1"/>
                    <a:pt x="19" y="3"/>
                    <a:pt x="20" y="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" name="Freeform 20"/>
            <p:cNvSpPr>
              <a:spLocks noEditPoints="1"/>
            </p:cNvSpPr>
            <p:nvPr userDrawn="1"/>
          </p:nvSpPr>
          <p:spPr bwMode="auto">
            <a:xfrm>
              <a:off x="7831560" y="-267218"/>
              <a:ext cx="58415" cy="57636"/>
            </a:xfrm>
            <a:custGeom>
              <a:avLst/>
              <a:gdLst>
                <a:gd name="T0" fmla="*/ 0 w 35"/>
                <a:gd name="T1" fmla="*/ 17 h 34"/>
                <a:gd name="T2" fmla="*/ 9 w 35"/>
                <a:gd name="T3" fmla="*/ 0 h 34"/>
                <a:gd name="T4" fmla="*/ 12 w 35"/>
                <a:gd name="T5" fmla="*/ 1 h 34"/>
                <a:gd name="T6" fmla="*/ 9 w 35"/>
                <a:gd name="T7" fmla="*/ 9 h 34"/>
                <a:gd name="T8" fmla="*/ 9 w 35"/>
                <a:gd name="T9" fmla="*/ 34 h 34"/>
                <a:gd name="T10" fmla="*/ 6 w 35"/>
                <a:gd name="T11" fmla="*/ 34 h 34"/>
                <a:gd name="T12" fmla="*/ 6 w 35"/>
                <a:gd name="T13" fmla="*/ 15 h 34"/>
                <a:gd name="T14" fmla="*/ 1 w 35"/>
                <a:gd name="T15" fmla="*/ 21 h 34"/>
                <a:gd name="T16" fmla="*/ 0 w 35"/>
                <a:gd name="T17" fmla="*/ 17 h 34"/>
                <a:gd name="T18" fmla="*/ 10 w 35"/>
                <a:gd name="T19" fmla="*/ 22 h 34"/>
                <a:gd name="T20" fmla="*/ 19 w 35"/>
                <a:gd name="T21" fmla="*/ 17 h 34"/>
                <a:gd name="T22" fmla="*/ 19 w 35"/>
                <a:gd name="T23" fmla="*/ 1 h 34"/>
                <a:gd name="T24" fmla="*/ 22 w 35"/>
                <a:gd name="T25" fmla="*/ 1 h 34"/>
                <a:gd name="T26" fmla="*/ 22 w 35"/>
                <a:gd name="T27" fmla="*/ 15 h 34"/>
                <a:gd name="T28" fmla="*/ 31 w 35"/>
                <a:gd name="T29" fmla="*/ 5 h 34"/>
                <a:gd name="T30" fmla="*/ 34 w 35"/>
                <a:gd name="T31" fmla="*/ 6 h 34"/>
                <a:gd name="T32" fmla="*/ 22 w 35"/>
                <a:gd name="T33" fmla="*/ 18 h 34"/>
                <a:gd name="T34" fmla="*/ 22 w 35"/>
                <a:gd name="T35" fmla="*/ 28 h 34"/>
                <a:gd name="T36" fmla="*/ 24 w 35"/>
                <a:gd name="T37" fmla="*/ 31 h 34"/>
                <a:gd name="T38" fmla="*/ 29 w 35"/>
                <a:gd name="T39" fmla="*/ 31 h 34"/>
                <a:gd name="T40" fmla="*/ 31 w 35"/>
                <a:gd name="T41" fmla="*/ 28 h 34"/>
                <a:gd name="T42" fmla="*/ 32 w 35"/>
                <a:gd name="T43" fmla="*/ 23 h 34"/>
                <a:gd name="T44" fmla="*/ 35 w 35"/>
                <a:gd name="T45" fmla="*/ 24 h 34"/>
                <a:gd name="T46" fmla="*/ 34 w 35"/>
                <a:gd name="T47" fmla="*/ 29 h 34"/>
                <a:gd name="T48" fmla="*/ 29 w 35"/>
                <a:gd name="T49" fmla="*/ 33 h 34"/>
                <a:gd name="T50" fmla="*/ 23 w 35"/>
                <a:gd name="T51" fmla="*/ 33 h 34"/>
                <a:gd name="T52" fmla="*/ 19 w 35"/>
                <a:gd name="T53" fmla="*/ 29 h 34"/>
                <a:gd name="T54" fmla="*/ 19 w 35"/>
                <a:gd name="T55" fmla="*/ 20 h 34"/>
                <a:gd name="T56" fmla="*/ 12 w 35"/>
                <a:gd name="T57" fmla="*/ 24 h 34"/>
                <a:gd name="T58" fmla="*/ 10 w 35"/>
                <a:gd name="T5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34">
                  <a:moveTo>
                    <a:pt x="0" y="17"/>
                  </a:moveTo>
                  <a:cubicBezTo>
                    <a:pt x="4" y="12"/>
                    <a:pt x="7" y="6"/>
                    <a:pt x="9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4"/>
                    <a:pt x="10" y="7"/>
                    <a:pt x="9" y="9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4" y="17"/>
                    <a:pt x="3" y="19"/>
                    <a:pt x="1" y="21"/>
                  </a:cubicBezTo>
                  <a:cubicBezTo>
                    <a:pt x="1" y="20"/>
                    <a:pt x="1" y="19"/>
                    <a:pt x="0" y="17"/>
                  </a:cubicBezTo>
                  <a:close/>
                  <a:moveTo>
                    <a:pt x="10" y="22"/>
                  </a:moveTo>
                  <a:cubicBezTo>
                    <a:pt x="13" y="20"/>
                    <a:pt x="16" y="19"/>
                    <a:pt x="19" y="17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5" y="12"/>
                    <a:pt x="28" y="8"/>
                    <a:pt x="31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0" y="11"/>
                    <a:pt x="26" y="15"/>
                    <a:pt x="22" y="1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30"/>
                    <a:pt x="23" y="31"/>
                    <a:pt x="24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1"/>
                    <a:pt x="31" y="30"/>
                    <a:pt x="31" y="28"/>
                  </a:cubicBezTo>
                  <a:cubicBezTo>
                    <a:pt x="32" y="27"/>
                    <a:pt x="32" y="25"/>
                    <a:pt x="32" y="23"/>
                  </a:cubicBezTo>
                  <a:cubicBezTo>
                    <a:pt x="33" y="23"/>
                    <a:pt x="34" y="24"/>
                    <a:pt x="35" y="24"/>
                  </a:cubicBezTo>
                  <a:cubicBezTo>
                    <a:pt x="35" y="26"/>
                    <a:pt x="35" y="28"/>
                    <a:pt x="34" y="29"/>
                  </a:cubicBezTo>
                  <a:cubicBezTo>
                    <a:pt x="34" y="32"/>
                    <a:pt x="32" y="33"/>
                    <a:pt x="29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0" y="33"/>
                    <a:pt x="19" y="32"/>
                    <a:pt x="19" y="2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6" y="22"/>
                    <a:pt x="14" y="23"/>
                    <a:pt x="12" y="24"/>
                  </a:cubicBezTo>
                  <a:cubicBezTo>
                    <a:pt x="11" y="24"/>
                    <a:pt x="11" y="23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" name="Freeform 21"/>
            <p:cNvSpPr>
              <a:spLocks noEditPoints="1"/>
            </p:cNvSpPr>
            <p:nvPr userDrawn="1"/>
          </p:nvSpPr>
          <p:spPr bwMode="auto">
            <a:xfrm>
              <a:off x="7948389" y="-267218"/>
              <a:ext cx="56078" cy="59193"/>
            </a:xfrm>
            <a:custGeom>
              <a:avLst/>
              <a:gdLst>
                <a:gd name="T0" fmla="*/ 1 w 34"/>
                <a:gd name="T1" fmla="*/ 32 h 35"/>
                <a:gd name="T2" fmla="*/ 15 w 34"/>
                <a:gd name="T3" fmla="*/ 27 h 35"/>
                <a:gd name="T4" fmla="*/ 6 w 34"/>
                <a:gd name="T5" fmla="*/ 23 h 35"/>
                <a:gd name="T6" fmla="*/ 9 w 34"/>
                <a:gd name="T7" fmla="*/ 18 h 35"/>
                <a:gd name="T8" fmla="*/ 0 w 34"/>
                <a:gd name="T9" fmla="*/ 18 h 35"/>
                <a:gd name="T10" fmla="*/ 0 w 34"/>
                <a:gd name="T11" fmla="*/ 15 h 35"/>
                <a:gd name="T12" fmla="*/ 10 w 34"/>
                <a:gd name="T13" fmla="*/ 15 h 35"/>
                <a:gd name="T14" fmla="*/ 14 w 34"/>
                <a:gd name="T15" fmla="*/ 9 h 35"/>
                <a:gd name="T16" fmla="*/ 17 w 34"/>
                <a:gd name="T17" fmla="*/ 10 h 35"/>
                <a:gd name="T18" fmla="*/ 14 w 34"/>
                <a:gd name="T19" fmla="*/ 15 h 35"/>
                <a:gd name="T20" fmla="*/ 34 w 34"/>
                <a:gd name="T21" fmla="*/ 15 h 35"/>
                <a:gd name="T22" fmla="*/ 34 w 34"/>
                <a:gd name="T23" fmla="*/ 18 h 35"/>
                <a:gd name="T24" fmla="*/ 27 w 34"/>
                <a:gd name="T25" fmla="*/ 18 h 35"/>
                <a:gd name="T26" fmla="*/ 21 w 34"/>
                <a:gd name="T27" fmla="*/ 27 h 35"/>
                <a:gd name="T28" fmla="*/ 32 w 34"/>
                <a:gd name="T29" fmla="*/ 32 h 35"/>
                <a:gd name="T30" fmla="*/ 30 w 34"/>
                <a:gd name="T31" fmla="*/ 35 h 35"/>
                <a:gd name="T32" fmla="*/ 18 w 34"/>
                <a:gd name="T33" fmla="*/ 29 h 35"/>
                <a:gd name="T34" fmla="*/ 2 w 34"/>
                <a:gd name="T35" fmla="*/ 35 h 35"/>
                <a:gd name="T36" fmla="*/ 1 w 34"/>
                <a:gd name="T37" fmla="*/ 32 h 35"/>
                <a:gd name="T38" fmla="*/ 1 w 34"/>
                <a:gd name="T39" fmla="*/ 5 h 35"/>
                <a:gd name="T40" fmla="*/ 17 w 34"/>
                <a:gd name="T41" fmla="*/ 5 h 35"/>
                <a:gd name="T42" fmla="*/ 14 w 34"/>
                <a:gd name="T43" fmla="*/ 1 h 35"/>
                <a:gd name="T44" fmla="*/ 16 w 34"/>
                <a:gd name="T45" fmla="*/ 0 h 35"/>
                <a:gd name="T46" fmla="*/ 20 w 34"/>
                <a:gd name="T47" fmla="*/ 4 h 35"/>
                <a:gd name="T48" fmla="*/ 18 w 34"/>
                <a:gd name="T49" fmla="*/ 5 h 35"/>
                <a:gd name="T50" fmla="*/ 33 w 34"/>
                <a:gd name="T51" fmla="*/ 5 h 35"/>
                <a:gd name="T52" fmla="*/ 33 w 34"/>
                <a:gd name="T53" fmla="*/ 12 h 35"/>
                <a:gd name="T54" fmla="*/ 30 w 34"/>
                <a:gd name="T55" fmla="*/ 12 h 35"/>
                <a:gd name="T56" fmla="*/ 30 w 34"/>
                <a:gd name="T57" fmla="*/ 8 h 35"/>
                <a:gd name="T58" fmla="*/ 4 w 34"/>
                <a:gd name="T59" fmla="*/ 8 h 35"/>
                <a:gd name="T60" fmla="*/ 4 w 34"/>
                <a:gd name="T61" fmla="*/ 12 h 35"/>
                <a:gd name="T62" fmla="*/ 1 w 34"/>
                <a:gd name="T63" fmla="*/ 12 h 35"/>
                <a:gd name="T64" fmla="*/ 1 w 34"/>
                <a:gd name="T65" fmla="*/ 5 h 35"/>
                <a:gd name="T66" fmla="*/ 10 w 34"/>
                <a:gd name="T67" fmla="*/ 22 h 35"/>
                <a:gd name="T68" fmla="*/ 18 w 34"/>
                <a:gd name="T69" fmla="*/ 25 h 35"/>
                <a:gd name="T70" fmla="*/ 24 w 34"/>
                <a:gd name="T71" fmla="*/ 18 h 35"/>
                <a:gd name="T72" fmla="*/ 12 w 34"/>
                <a:gd name="T73" fmla="*/ 18 h 35"/>
                <a:gd name="T74" fmla="*/ 10 w 34"/>
                <a:gd name="T75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" h="35">
                  <a:moveTo>
                    <a:pt x="1" y="32"/>
                  </a:moveTo>
                  <a:cubicBezTo>
                    <a:pt x="7" y="31"/>
                    <a:pt x="12" y="29"/>
                    <a:pt x="15" y="27"/>
                  </a:cubicBezTo>
                  <a:cubicBezTo>
                    <a:pt x="12" y="26"/>
                    <a:pt x="9" y="24"/>
                    <a:pt x="6" y="23"/>
                  </a:cubicBezTo>
                  <a:cubicBezTo>
                    <a:pt x="7" y="21"/>
                    <a:pt x="8" y="19"/>
                    <a:pt x="9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3"/>
                    <a:pt x="13" y="11"/>
                    <a:pt x="14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2"/>
                    <a:pt x="15" y="13"/>
                    <a:pt x="1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21"/>
                    <a:pt x="24" y="24"/>
                    <a:pt x="21" y="27"/>
                  </a:cubicBezTo>
                  <a:cubicBezTo>
                    <a:pt x="25" y="28"/>
                    <a:pt x="28" y="30"/>
                    <a:pt x="32" y="32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7" y="33"/>
                    <a:pt x="23" y="31"/>
                    <a:pt x="18" y="29"/>
                  </a:cubicBezTo>
                  <a:cubicBezTo>
                    <a:pt x="14" y="32"/>
                    <a:pt x="9" y="33"/>
                    <a:pt x="2" y="35"/>
                  </a:cubicBezTo>
                  <a:cubicBezTo>
                    <a:pt x="2" y="34"/>
                    <a:pt x="1" y="33"/>
                    <a:pt x="1" y="32"/>
                  </a:cubicBezTo>
                  <a:close/>
                  <a:moveTo>
                    <a:pt x="1" y="5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5" y="3"/>
                    <a:pt x="14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1"/>
                    <a:pt x="19" y="3"/>
                    <a:pt x="20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5"/>
                  </a:lnTo>
                  <a:close/>
                  <a:moveTo>
                    <a:pt x="10" y="22"/>
                  </a:moveTo>
                  <a:cubicBezTo>
                    <a:pt x="12" y="23"/>
                    <a:pt x="15" y="24"/>
                    <a:pt x="18" y="25"/>
                  </a:cubicBezTo>
                  <a:cubicBezTo>
                    <a:pt x="21" y="23"/>
                    <a:pt x="23" y="21"/>
                    <a:pt x="2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9"/>
                    <a:pt x="10" y="20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6" name="Freeform 22"/>
            <p:cNvSpPr>
              <a:spLocks noEditPoints="1"/>
            </p:cNvSpPr>
            <p:nvPr userDrawn="1"/>
          </p:nvSpPr>
          <p:spPr bwMode="auto">
            <a:xfrm>
              <a:off x="8062881" y="-265661"/>
              <a:ext cx="58415" cy="54520"/>
            </a:xfrm>
            <a:custGeom>
              <a:avLst/>
              <a:gdLst>
                <a:gd name="T0" fmla="*/ 20 w 35"/>
                <a:gd name="T1" fmla="*/ 0 h 32"/>
                <a:gd name="T2" fmla="*/ 19 w 35"/>
                <a:gd name="T3" fmla="*/ 0 h 32"/>
                <a:gd name="T4" fmla="*/ 35 w 35"/>
                <a:gd name="T5" fmla="*/ 12 h 32"/>
                <a:gd name="T6" fmla="*/ 33 w 35"/>
                <a:gd name="T7" fmla="*/ 15 h 32"/>
                <a:gd name="T8" fmla="*/ 17 w 35"/>
                <a:gd name="T9" fmla="*/ 3 h 32"/>
                <a:gd name="T10" fmla="*/ 2 w 35"/>
                <a:gd name="T11" fmla="*/ 15 h 32"/>
                <a:gd name="T12" fmla="*/ 0 w 35"/>
                <a:gd name="T13" fmla="*/ 13 h 32"/>
                <a:gd name="T14" fmla="*/ 16 w 35"/>
                <a:gd name="T15" fmla="*/ 0 h 32"/>
                <a:gd name="T16" fmla="*/ 20 w 35"/>
                <a:gd name="T17" fmla="*/ 0 h 32"/>
                <a:gd name="T18" fmla="*/ 1 w 35"/>
                <a:gd name="T19" fmla="*/ 30 h 32"/>
                <a:gd name="T20" fmla="*/ 16 w 35"/>
                <a:gd name="T21" fmla="*/ 30 h 32"/>
                <a:gd name="T22" fmla="*/ 16 w 35"/>
                <a:gd name="T23" fmla="*/ 23 h 32"/>
                <a:gd name="T24" fmla="*/ 5 w 35"/>
                <a:gd name="T25" fmla="*/ 23 h 32"/>
                <a:gd name="T26" fmla="*/ 5 w 35"/>
                <a:gd name="T27" fmla="*/ 21 h 32"/>
                <a:gd name="T28" fmla="*/ 16 w 35"/>
                <a:gd name="T29" fmla="*/ 21 h 32"/>
                <a:gd name="T30" fmla="*/ 16 w 35"/>
                <a:gd name="T31" fmla="*/ 15 h 32"/>
                <a:gd name="T32" fmla="*/ 6 w 35"/>
                <a:gd name="T33" fmla="*/ 15 h 32"/>
                <a:gd name="T34" fmla="*/ 6 w 35"/>
                <a:gd name="T35" fmla="*/ 13 h 32"/>
                <a:gd name="T36" fmla="*/ 29 w 35"/>
                <a:gd name="T37" fmla="*/ 13 h 32"/>
                <a:gd name="T38" fmla="*/ 29 w 35"/>
                <a:gd name="T39" fmla="*/ 15 h 32"/>
                <a:gd name="T40" fmla="*/ 19 w 35"/>
                <a:gd name="T41" fmla="*/ 15 h 32"/>
                <a:gd name="T42" fmla="*/ 19 w 35"/>
                <a:gd name="T43" fmla="*/ 21 h 32"/>
                <a:gd name="T44" fmla="*/ 30 w 35"/>
                <a:gd name="T45" fmla="*/ 21 h 32"/>
                <a:gd name="T46" fmla="*/ 30 w 35"/>
                <a:gd name="T47" fmla="*/ 23 h 32"/>
                <a:gd name="T48" fmla="*/ 19 w 35"/>
                <a:gd name="T49" fmla="*/ 23 h 32"/>
                <a:gd name="T50" fmla="*/ 19 w 35"/>
                <a:gd name="T51" fmla="*/ 30 h 32"/>
                <a:gd name="T52" fmla="*/ 33 w 35"/>
                <a:gd name="T53" fmla="*/ 30 h 32"/>
                <a:gd name="T54" fmla="*/ 33 w 35"/>
                <a:gd name="T55" fmla="*/ 32 h 32"/>
                <a:gd name="T56" fmla="*/ 1 w 35"/>
                <a:gd name="T57" fmla="*/ 32 h 32"/>
                <a:gd name="T58" fmla="*/ 1 w 35"/>
                <a:gd name="T59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32">
                  <a:moveTo>
                    <a:pt x="20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3" y="6"/>
                    <a:pt x="28" y="9"/>
                    <a:pt x="35" y="12"/>
                  </a:cubicBezTo>
                  <a:cubicBezTo>
                    <a:pt x="34" y="13"/>
                    <a:pt x="34" y="14"/>
                    <a:pt x="33" y="15"/>
                  </a:cubicBezTo>
                  <a:cubicBezTo>
                    <a:pt x="27" y="12"/>
                    <a:pt x="22" y="8"/>
                    <a:pt x="17" y="3"/>
                  </a:cubicBezTo>
                  <a:cubicBezTo>
                    <a:pt x="14" y="7"/>
                    <a:pt x="9" y="11"/>
                    <a:pt x="2" y="15"/>
                  </a:cubicBezTo>
                  <a:cubicBezTo>
                    <a:pt x="1" y="15"/>
                    <a:pt x="0" y="14"/>
                    <a:pt x="0" y="13"/>
                  </a:cubicBezTo>
                  <a:cubicBezTo>
                    <a:pt x="7" y="9"/>
                    <a:pt x="13" y="5"/>
                    <a:pt x="16" y="0"/>
                  </a:cubicBezTo>
                  <a:lnTo>
                    <a:pt x="20" y="0"/>
                  </a:lnTo>
                  <a:close/>
                  <a:moveTo>
                    <a:pt x="1" y="30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" y="32"/>
                    <a:pt x="1" y="32"/>
                    <a:pt x="1" y="3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7" name="Freeform 23"/>
            <p:cNvSpPr>
              <a:spLocks noEditPoints="1"/>
            </p:cNvSpPr>
            <p:nvPr userDrawn="1"/>
          </p:nvSpPr>
          <p:spPr bwMode="auto">
            <a:xfrm>
              <a:off x="8181267" y="-267218"/>
              <a:ext cx="52962" cy="57636"/>
            </a:xfrm>
            <a:custGeom>
              <a:avLst/>
              <a:gdLst>
                <a:gd name="T0" fmla="*/ 0 w 32"/>
                <a:gd name="T1" fmla="*/ 6 h 34"/>
                <a:gd name="T2" fmla="*/ 3 w 32"/>
                <a:gd name="T3" fmla="*/ 6 h 34"/>
                <a:gd name="T4" fmla="*/ 5 w 32"/>
                <a:gd name="T5" fmla="*/ 0 h 34"/>
                <a:gd name="T6" fmla="*/ 8 w 32"/>
                <a:gd name="T7" fmla="*/ 1 h 34"/>
                <a:gd name="T8" fmla="*/ 6 w 32"/>
                <a:gd name="T9" fmla="*/ 6 h 34"/>
                <a:gd name="T10" fmla="*/ 13 w 32"/>
                <a:gd name="T11" fmla="*/ 6 h 34"/>
                <a:gd name="T12" fmla="*/ 13 w 32"/>
                <a:gd name="T13" fmla="*/ 34 h 34"/>
                <a:gd name="T14" fmla="*/ 10 w 32"/>
                <a:gd name="T15" fmla="*/ 34 h 34"/>
                <a:gd name="T16" fmla="*/ 10 w 32"/>
                <a:gd name="T17" fmla="*/ 31 h 34"/>
                <a:gd name="T18" fmla="*/ 2 w 32"/>
                <a:gd name="T19" fmla="*/ 31 h 34"/>
                <a:gd name="T20" fmla="*/ 2 w 32"/>
                <a:gd name="T21" fmla="*/ 34 h 34"/>
                <a:gd name="T22" fmla="*/ 0 w 32"/>
                <a:gd name="T23" fmla="*/ 34 h 34"/>
                <a:gd name="T24" fmla="*/ 0 w 32"/>
                <a:gd name="T25" fmla="*/ 6 h 34"/>
                <a:gd name="T26" fmla="*/ 10 w 32"/>
                <a:gd name="T27" fmla="*/ 9 h 34"/>
                <a:gd name="T28" fmla="*/ 2 w 32"/>
                <a:gd name="T29" fmla="*/ 9 h 34"/>
                <a:gd name="T30" fmla="*/ 2 w 32"/>
                <a:gd name="T31" fmla="*/ 17 h 34"/>
                <a:gd name="T32" fmla="*/ 10 w 32"/>
                <a:gd name="T33" fmla="*/ 17 h 34"/>
                <a:gd name="T34" fmla="*/ 10 w 32"/>
                <a:gd name="T35" fmla="*/ 9 h 34"/>
                <a:gd name="T36" fmla="*/ 2 w 32"/>
                <a:gd name="T37" fmla="*/ 28 h 34"/>
                <a:gd name="T38" fmla="*/ 10 w 32"/>
                <a:gd name="T39" fmla="*/ 28 h 34"/>
                <a:gd name="T40" fmla="*/ 10 w 32"/>
                <a:gd name="T41" fmla="*/ 20 h 34"/>
                <a:gd name="T42" fmla="*/ 2 w 32"/>
                <a:gd name="T43" fmla="*/ 20 h 34"/>
                <a:gd name="T44" fmla="*/ 2 w 32"/>
                <a:gd name="T45" fmla="*/ 28 h 34"/>
                <a:gd name="T46" fmla="*/ 14 w 32"/>
                <a:gd name="T47" fmla="*/ 13 h 34"/>
                <a:gd name="T48" fmla="*/ 19 w 32"/>
                <a:gd name="T49" fmla="*/ 0 h 34"/>
                <a:gd name="T50" fmla="*/ 22 w 32"/>
                <a:gd name="T51" fmla="*/ 1 h 34"/>
                <a:gd name="T52" fmla="*/ 20 w 32"/>
                <a:gd name="T53" fmla="*/ 6 h 34"/>
                <a:gd name="T54" fmla="*/ 32 w 32"/>
                <a:gd name="T55" fmla="*/ 6 h 34"/>
                <a:gd name="T56" fmla="*/ 31 w 32"/>
                <a:gd name="T57" fmla="*/ 29 h 34"/>
                <a:gd name="T58" fmla="*/ 25 w 32"/>
                <a:gd name="T59" fmla="*/ 34 h 34"/>
                <a:gd name="T60" fmla="*/ 19 w 32"/>
                <a:gd name="T61" fmla="*/ 34 h 34"/>
                <a:gd name="T62" fmla="*/ 18 w 32"/>
                <a:gd name="T63" fmla="*/ 31 h 34"/>
                <a:gd name="T64" fmla="*/ 18 w 32"/>
                <a:gd name="T65" fmla="*/ 31 h 34"/>
                <a:gd name="T66" fmla="*/ 25 w 32"/>
                <a:gd name="T67" fmla="*/ 31 h 34"/>
                <a:gd name="T68" fmla="*/ 28 w 32"/>
                <a:gd name="T69" fmla="*/ 28 h 34"/>
                <a:gd name="T70" fmla="*/ 29 w 32"/>
                <a:gd name="T71" fmla="*/ 8 h 34"/>
                <a:gd name="T72" fmla="*/ 19 w 32"/>
                <a:gd name="T73" fmla="*/ 8 h 34"/>
                <a:gd name="T74" fmla="*/ 16 w 32"/>
                <a:gd name="T75" fmla="*/ 14 h 34"/>
                <a:gd name="T76" fmla="*/ 14 w 32"/>
                <a:gd name="T77" fmla="*/ 13 h 34"/>
                <a:gd name="T78" fmla="*/ 17 w 32"/>
                <a:gd name="T79" fmla="*/ 15 h 34"/>
                <a:gd name="T80" fmla="*/ 19 w 32"/>
                <a:gd name="T81" fmla="*/ 14 h 34"/>
                <a:gd name="T82" fmla="*/ 25 w 32"/>
                <a:gd name="T83" fmla="*/ 22 h 34"/>
                <a:gd name="T84" fmla="*/ 23 w 32"/>
                <a:gd name="T85" fmla="*/ 24 h 34"/>
                <a:gd name="T86" fmla="*/ 17 w 32"/>
                <a:gd name="T87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" h="34">
                  <a:moveTo>
                    <a:pt x="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4" y="4"/>
                    <a:pt x="5" y="2"/>
                    <a:pt x="5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3"/>
                    <a:pt x="7" y="4"/>
                    <a:pt x="6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6"/>
                  </a:lnTo>
                  <a:close/>
                  <a:moveTo>
                    <a:pt x="10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0" y="17"/>
                    <a:pt x="10" y="17"/>
                    <a:pt x="10" y="17"/>
                  </a:cubicBezTo>
                  <a:lnTo>
                    <a:pt x="10" y="9"/>
                  </a:lnTo>
                  <a:close/>
                  <a:moveTo>
                    <a:pt x="2" y="28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2" y="20"/>
                    <a:pt x="2" y="20"/>
                    <a:pt x="2" y="20"/>
                  </a:cubicBezTo>
                  <a:lnTo>
                    <a:pt x="2" y="28"/>
                  </a:lnTo>
                  <a:close/>
                  <a:moveTo>
                    <a:pt x="14" y="13"/>
                  </a:moveTo>
                  <a:cubicBezTo>
                    <a:pt x="16" y="10"/>
                    <a:pt x="18" y="5"/>
                    <a:pt x="19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3"/>
                    <a:pt x="21" y="4"/>
                    <a:pt x="20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18"/>
                    <a:pt x="31" y="25"/>
                    <a:pt x="31" y="29"/>
                  </a:cubicBezTo>
                  <a:cubicBezTo>
                    <a:pt x="31" y="32"/>
                    <a:pt x="29" y="34"/>
                    <a:pt x="25" y="34"/>
                  </a:cubicBezTo>
                  <a:cubicBezTo>
                    <a:pt x="23" y="34"/>
                    <a:pt x="21" y="34"/>
                    <a:pt x="19" y="34"/>
                  </a:cubicBezTo>
                  <a:cubicBezTo>
                    <a:pt x="19" y="33"/>
                    <a:pt x="18" y="32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21" y="31"/>
                    <a:pt x="23" y="31"/>
                    <a:pt x="25" y="31"/>
                  </a:cubicBezTo>
                  <a:cubicBezTo>
                    <a:pt x="27" y="31"/>
                    <a:pt x="28" y="30"/>
                    <a:pt x="28" y="28"/>
                  </a:cubicBezTo>
                  <a:cubicBezTo>
                    <a:pt x="28" y="24"/>
                    <a:pt x="29" y="18"/>
                    <a:pt x="2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11"/>
                    <a:pt x="17" y="13"/>
                    <a:pt x="16" y="14"/>
                  </a:cubicBezTo>
                  <a:cubicBezTo>
                    <a:pt x="16" y="14"/>
                    <a:pt x="15" y="14"/>
                    <a:pt x="14" y="13"/>
                  </a:cubicBezTo>
                  <a:close/>
                  <a:moveTo>
                    <a:pt x="17" y="15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22" y="17"/>
                    <a:pt x="24" y="20"/>
                    <a:pt x="25" y="22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1" y="21"/>
                    <a:pt x="19" y="18"/>
                    <a:pt x="1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8" name="Freeform 24"/>
            <p:cNvSpPr>
              <a:spLocks noEditPoints="1"/>
            </p:cNvSpPr>
            <p:nvPr userDrawn="1"/>
          </p:nvSpPr>
          <p:spPr bwMode="auto">
            <a:xfrm>
              <a:off x="8292644" y="-265661"/>
              <a:ext cx="58415" cy="57636"/>
            </a:xfrm>
            <a:custGeom>
              <a:avLst/>
              <a:gdLst>
                <a:gd name="T0" fmla="*/ 10 w 35"/>
                <a:gd name="T1" fmla="*/ 0 h 34"/>
                <a:gd name="T2" fmla="*/ 10 w 35"/>
                <a:gd name="T3" fmla="*/ 1 h 34"/>
                <a:gd name="T4" fmla="*/ 16 w 35"/>
                <a:gd name="T5" fmla="*/ 9 h 34"/>
                <a:gd name="T6" fmla="*/ 14 w 35"/>
                <a:gd name="T7" fmla="*/ 11 h 34"/>
                <a:gd name="T8" fmla="*/ 9 w 35"/>
                <a:gd name="T9" fmla="*/ 3 h 34"/>
                <a:gd name="T10" fmla="*/ 2 w 35"/>
                <a:gd name="T11" fmla="*/ 15 h 34"/>
                <a:gd name="T12" fmla="*/ 0 w 35"/>
                <a:gd name="T13" fmla="*/ 12 h 34"/>
                <a:gd name="T14" fmla="*/ 8 w 35"/>
                <a:gd name="T15" fmla="*/ 0 h 34"/>
                <a:gd name="T16" fmla="*/ 10 w 35"/>
                <a:gd name="T17" fmla="*/ 0 h 34"/>
                <a:gd name="T18" fmla="*/ 3 w 35"/>
                <a:gd name="T19" fmla="*/ 24 h 34"/>
                <a:gd name="T20" fmla="*/ 5 w 35"/>
                <a:gd name="T21" fmla="*/ 22 h 34"/>
                <a:gd name="T22" fmla="*/ 8 w 35"/>
                <a:gd name="T23" fmla="*/ 26 h 34"/>
                <a:gd name="T24" fmla="*/ 12 w 35"/>
                <a:gd name="T25" fmla="*/ 18 h 34"/>
                <a:gd name="T26" fmla="*/ 2 w 35"/>
                <a:gd name="T27" fmla="*/ 18 h 34"/>
                <a:gd name="T28" fmla="*/ 2 w 35"/>
                <a:gd name="T29" fmla="*/ 16 h 34"/>
                <a:gd name="T30" fmla="*/ 15 w 35"/>
                <a:gd name="T31" fmla="*/ 16 h 34"/>
                <a:gd name="T32" fmla="*/ 15 w 35"/>
                <a:gd name="T33" fmla="*/ 18 h 34"/>
                <a:gd name="T34" fmla="*/ 10 w 35"/>
                <a:gd name="T35" fmla="*/ 28 h 34"/>
                <a:gd name="T36" fmla="*/ 13 w 35"/>
                <a:gd name="T37" fmla="*/ 32 h 34"/>
                <a:gd name="T38" fmla="*/ 10 w 35"/>
                <a:gd name="T39" fmla="*/ 33 h 34"/>
                <a:gd name="T40" fmla="*/ 3 w 35"/>
                <a:gd name="T41" fmla="*/ 24 h 34"/>
                <a:gd name="T42" fmla="*/ 7 w 35"/>
                <a:gd name="T43" fmla="*/ 9 h 34"/>
                <a:gd name="T44" fmla="*/ 9 w 35"/>
                <a:gd name="T45" fmla="*/ 8 h 34"/>
                <a:gd name="T46" fmla="*/ 12 w 35"/>
                <a:gd name="T47" fmla="*/ 13 h 34"/>
                <a:gd name="T48" fmla="*/ 9 w 35"/>
                <a:gd name="T49" fmla="*/ 15 h 34"/>
                <a:gd name="T50" fmla="*/ 7 w 35"/>
                <a:gd name="T51" fmla="*/ 9 h 34"/>
                <a:gd name="T52" fmla="*/ 24 w 35"/>
                <a:gd name="T53" fmla="*/ 12 h 34"/>
                <a:gd name="T54" fmla="*/ 27 w 35"/>
                <a:gd name="T55" fmla="*/ 12 h 34"/>
                <a:gd name="T56" fmla="*/ 27 w 35"/>
                <a:gd name="T57" fmla="*/ 17 h 34"/>
                <a:gd name="T58" fmla="*/ 26 w 35"/>
                <a:gd name="T59" fmla="*/ 24 h 34"/>
                <a:gd name="T60" fmla="*/ 35 w 35"/>
                <a:gd name="T61" fmla="*/ 32 h 34"/>
                <a:gd name="T62" fmla="*/ 33 w 35"/>
                <a:gd name="T63" fmla="*/ 34 h 34"/>
                <a:gd name="T64" fmla="*/ 25 w 35"/>
                <a:gd name="T65" fmla="*/ 26 h 34"/>
                <a:gd name="T66" fmla="*/ 24 w 35"/>
                <a:gd name="T67" fmla="*/ 27 h 34"/>
                <a:gd name="T68" fmla="*/ 16 w 35"/>
                <a:gd name="T69" fmla="*/ 34 h 34"/>
                <a:gd name="T70" fmla="*/ 14 w 35"/>
                <a:gd name="T71" fmla="*/ 32 h 34"/>
                <a:gd name="T72" fmla="*/ 22 w 35"/>
                <a:gd name="T73" fmla="*/ 26 h 34"/>
                <a:gd name="T74" fmla="*/ 24 w 35"/>
                <a:gd name="T75" fmla="*/ 17 h 34"/>
                <a:gd name="T76" fmla="*/ 24 w 35"/>
                <a:gd name="T77" fmla="*/ 12 h 34"/>
                <a:gd name="T78" fmla="*/ 17 w 35"/>
                <a:gd name="T79" fmla="*/ 8 h 34"/>
                <a:gd name="T80" fmla="*/ 23 w 35"/>
                <a:gd name="T81" fmla="*/ 8 h 34"/>
                <a:gd name="T82" fmla="*/ 24 w 35"/>
                <a:gd name="T83" fmla="*/ 3 h 34"/>
                <a:gd name="T84" fmla="*/ 15 w 35"/>
                <a:gd name="T85" fmla="*/ 3 h 34"/>
                <a:gd name="T86" fmla="*/ 15 w 35"/>
                <a:gd name="T87" fmla="*/ 1 h 34"/>
                <a:gd name="T88" fmla="*/ 35 w 35"/>
                <a:gd name="T89" fmla="*/ 1 h 34"/>
                <a:gd name="T90" fmla="*/ 35 w 35"/>
                <a:gd name="T91" fmla="*/ 3 h 34"/>
                <a:gd name="T92" fmla="*/ 27 w 35"/>
                <a:gd name="T93" fmla="*/ 3 h 34"/>
                <a:gd name="T94" fmla="*/ 26 w 35"/>
                <a:gd name="T95" fmla="*/ 8 h 34"/>
                <a:gd name="T96" fmla="*/ 34 w 35"/>
                <a:gd name="T97" fmla="*/ 8 h 34"/>
                <a:gd name="T98" fmla="*/ 34 w 35"/>
                <a:gd name="T99" fmla="*/ 25 h 34"/>
                <a:gd name="T100" fmla="*/ 31 w 35"/>
                <a:gd name="T101" fmla="*/ 25 h 34"/>
                <a:gd name="T102" fmla="*/ 31 w 35"/>
                <a:gd name="T103" fmla="*/ 11 h 34"/>
                <a:gd name="T104" fmla="*/ 19 w 35"/>
                <a:gd name="T105" fmla="*/ 11 h 34"/>
                <a:gd name="T106" fmla="*/ 19 w 35"/>
                <a:gd name="T107" fmla="*/ 25 h 34"/>
                <a:gd name="T108" fmla="*/ 17 w 35"/>
                <a:gd name="T109" fmla="*/ 25 h 34"/>
                <a:gd name="T110" fmla="*/ 17 w 35"/>
                <a:gd name="T111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" h="34">
                  <a:moveTo>
                    <a:pt x="10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2" y="3"/>
                    <a:pt x="14" y="6"/>
                    <a:pt x="16" y="9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8"/>
                    <a:pt x="11" y="5"/>
                    <a:pt x="9" y="3"/>
                  </a:cubicBezTo>
                  <a:cubicBezTo>
                    <a:pt x="7" y="7"/>
                    <a:pt x="5" y="11"/>
                    <a:pt x="2" y="15"/>
                  </a:cubicBezTo>
                  <a:cubicBezTo>
                    <a:pt x="2" y="14"/>
                    <a:pt x="1" y="13"/>
                    <a:pt x="0" y="12"/>
                  </a:cubicBezTo>
                  <a:cubicBezTo>
                    <a:pt x="3" y="9"/>
                    <a:pt x="6" y="5"/>
                    <a:pt x="8" y="0"/>
                  </a:cubicBezTo>
                  <a:lnTo>
                    <a:pt x="10" y="0"/>
                  </a:lnTo>
                  <a:close/>
                  <a:moveTo>
                    <a:pt x="3" y="24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6" y="24"/>
                    <a:pt x="7" y="25"/>
                    <a:pt x="8" y="26"/>
                  </a:cubicBezTo>
                  <a:cubicBezTo>
                    <a:pt x="10" y="24"/>
                    <a:pt x="11" y="21"/>
                    <a:pt x="1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22"/>
                    <a:pt x="11" y="26"/>
                    <a:pt x="10" y="28"/>
                  </a:cubicBezTo>
                  <a:cubicBezTo>
                    <a:pt x="11" y="29"/>
                    <a:pt x="12" y="31"/>
                    <a:pt x="13" y="32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8" y="30"/>
                    <a:pt x="5" y="27"/>
                    <a:pt x="3" y="24"/>
                  </a:cubicBezTo>
                  <a:close/>
                  <a:moveTo>
                    <a:pt x="7" y="9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10"/>
                    <a:pt x="11" y="12"/>
                    <a:pt x="12" y="13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3"/>
                    <a:pt x="8" y="11"/>
                    <a:pt x="7" y="9"/>
                  </a:cubicBezTo>
                  <a:close/>
                  <a:moveTo>
                    <a:pt x="24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20"/>
                    <a:pt x="26" y="22"/>
                    <a:pt x="26" y="24"/>
                  </a:cubicBezTo>
                  <a:cubicBezTo>
                    <a:pt x="29" y="26"/>
                    <a:pt x="32" y="29"/>
                    <a:pt x="35" y="3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1" y="31"/>
                    <a:pt x="28" y="29"/>
                    <a:pt x="25" y="26"/>
                  </a:cubicBezTo>
                  <a:cubicBezTo>
                    <a:pt x="25" y="27"/>
                    <a:pt x="24" y="27"/>
                    <a:pt x="24" y="27"/>
                  </a:cubicBezTo>
                  <a:cubicBezTo>
                    <a:pt x="23" y="30"/>
                    <a:pt x="20" y="32"/>
                    <a:pt x="16" y="34"/>
                  </a:cubicBezTo>
                  <a:cubicBezTo>
                    <a:pt x="15" y="33"/>
                    <a:pt x="14" y="32"/>
                    <a:pt x="14" y="32"/>
                  </a:cubicBezTo>
                  <a:cubicBezTo>
                    <a:pt x="18" y="30"/>
                    <a:pt x="20" y="28"/>
                    <a:pt x="22" y="26"/>
                  </a:cubicBezTo>
                  <a:cubicBezTo>
                    <a:pt x="23" y="24"/>
                    <a:pt x="24" y="21"/>
                    <a:pt x="24" y="17"/>
                  </a:cubicBezTo>
                  <a:lnTo>
                    <a:pt x="24" y="12"/>
                  </a:lnTo>
                  <a:close/>
                  <a:moveTo>
                    <a:pt x="17" y="8"/>
                  </a:moveTo>
                  <a:cubicBezTo>
                    <a:pt x="23" y="8"/>
                    <a:pt x="23" y="8"/>
                    <a:pt x="23" y="8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7" y="25"/>
                    <a:pt x="17" y="25"/>
                    <a:pt x="17" y="25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9" name="Freeform 25"/>
            <p:cNvSpPr>
              <a:spLocks noEditPoints="1"/>
            </p:cNvSpPr>
            <p:nvPr userDrawn="1"/>
          </p:nvSpPr>
          <p:spPr bwMode="auto">
            <a:xfrm>
              <a:off x="8409473" y="-264103"/>
              <a:ext cx="58415" cy="54520"/>
            </a:xfrm>
            <a:custGeom>
              <a:avLst/>
              <a:gdLst>
                <a:gd name="T0" fmla="*/ 0 w 35"/>
                <a:gd name="T1" fmla="*/ 20 h 32"/>
                <a:gd name="T2" fmla="*/ 24 w 35"/>
                <a:gd name="T3" fmla="*/ 20 h 32"/>
                <a:gd name="T4" fmla="*/ 24 w 35"/>
                <a:gd name="T5" fmla="*/ 17 h 32"/>
                <a:gd name="T6" fmla="*/ 27 w 35"/>
                <a:gd name="T7" fmla="*/ 17 h 32"/>
                <a:gd name="T8" fmla="*/ 27 w 35"/>
                <a:gd name="T9" fmla="*/ 20 h 32"/>
                <a:gd name="T10" fmla="*/ 35 w 35"/>
                <a:gd name="T11" fmla="*/ 20 h 32"/>
                <a:gd name="T12" fmla="*/ 35 w 35"/>
                <a:gd name="T13" fmla="*/ 22 h 32"/>
                <a:gd name="T14" fmla="*/ 27 w 35"/>
                <a:gd name="T15" fmla="*/ 22 h 32"/>
                <a:gd name="T16" fmla="*/ 27 w 35"/>
                <a:gd name="T17" fmla="*/ 28 h 32"/>
                <a:gd name="T18" fmla="*/ 23 w 35"/>
                <a:gd name="T19" fmla="*/ 32 h 32"/>
                <a:gd name="T20" fmla="*/ 17 w 35"/>
                <a:gd name="T21" fmla="*/ 32 h 32"/>
                <a:gd name="T22" fmla="*/ 17 w 35"/>
                <a:gd name="T23" fmla="*/ 29 h 32"/>
                <a:gd name="T24" fmla="*/ 22 w 35"/>
                <a:gd name="T25" fmla="*/ 29 h 32"/>
                <a:gd name="T26" fmla="*/ 24 w 35"/>
                <a:gd name="T27" fmla="*/ 27 h 32"/>
                <a:gd name="T28" fmla="*/ 24 w 35"/>
                <a:gd name="T29" fmla="*/ 22 h 32"/>
                <a:gd name="T30" fmla="*/ 0 w 35"/>
                <a:gd name="T31" fmla="*/ 22 h 32"/>
                <a:gd name="T32" fmla="*/ 0 w 35"/>
                <a:gd name="T33" fmla="*/ 20 h 32"/>
                <a:gd name="T34" fmla="*/ 9 w 35"/>
                <a:gd name="T35" fmla="*/ 14 h 32"/>
                <a:gd name="T36" fmla="*/ 28 w 35"/>
                <a:gd name="T37" fmla="*/ 14 h 32"/>
                <a:gd name="T38" fmla="*/ 31 w 35"/>
                <a:gd name="T39" fmla="*/ 12 h 32"/>
                <a:gd name="T40" fmla="*/ 32 w 35"/>
                <a:gd name="T41" fmla="*/ 8 h 32"/>
                <a:gd name="T42" fmla="*/ 34 w 35"/>
                <a:gd name="T43" fmla="*/ 9 h 32"/>
                <a:gd name="T44" fmla="*/ 33 w 35"/>
                <a:gd name="T45" fmla="*/ 13 h 32"/>
                <a:gd name="T46" fmla="*/ 28 w 35"/>
                <a:gd name="T47" fmla="*/ 16 h 32"/>
                <a:gd name="T48" fmla="*/ 9 w 35"/>
                <a:gd name="T49" fmla="*/ 16 h 32"/>
                <a:gd name="T50" fmla="*/ 4 w 35"/>
                <a:gd name="T51" fmla="*/ 12 h 32"/>
                <a:gd name="T52" fmla="*/ 4 w 35"/>
                <a:gd name="T53" fmla="*/ 0 h 32"/>
                <a:gd name="T54" fmla="*/ 29 w 35"/>
                <a:gd name="T55" fmla="*/ 0 h 32"/>
                <a:gd name="T56" fmla="*/ 29 w 35"/>
                <a:gd name="T57" fmla="*/ 10 h 32"/>
                <a:gd name="T58" fmla="*/ 26 w 35"/>
                <a:gd name="T59" fmla="*/ 10 h 32"/>
                <a:gd name="T60" fmla="*/ 26 w 35"/>
                <a:gd name="T61" fmla="*/ 9 h 32"/>
                <a:gd name="T62" fmla="*/ 7 w 35"/>
                <a:gd name="T63" fmla="*/ 9 h 32"/>
                <a:gd name="T64" fmla="*/ 7 w 35"/>
                <a:gd name="T65" fmla="*/ 11 h 32"/>
                <a:gd name="T66" fmla="*/ 9 w 35"/>
                <a:gd name="T67" fmla="*/ 14 h 32"/>
                <a:gd name="T68" fmla="*/ 6 w 35"/>
                <a:gd name="T69" fmla="*/ 24 h 32"/>
                <a:gd name="T70" fmla="*/ 8 w 35"/>
                <a:gd name="T71" fmla="*/ 22 h 32"/>
                <a:gd name="T72" fmla="*/ 14 w 35"/>
                <a:gd name="T73" fmla="*/ 27 h 32"/>
                <a:gd name="T74" fmla="*/ 12 w 35"/>
                <a:gd name="T75" fmla="*/ 29 h 32"/>
                <a:gd name="T76" fmla="*/ 6 w 35"/>
                <a:gd name="T77" fmla="*/ 24 h 32"/>
                <a:gd name="T78" fmla="*/ 7 w 35"/>
                <a:gd name="T79" fmla="*/ 2 h 32"/>
                <a:gd name="T80" fmla="*/ 7 w 35"/>
                <a:gd name="T81" fmla="*/ 7 h 32"/>
                <a:gd name="T82" fmla="*/ 26 w 35"/>
                <a:gd name="T83" fmla="*/ 7 h 32"/>
                <a:gd name="T84" fmla="*/ 26 w 35"/>
                <a:gd name="T85" fmla="*/ 2 h 32"/>
                <a:gd name="T86" fmla="*/ 7 w 35"/>
                <a:gd name="T8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" h="32">
                  <a:moveTo>
                    <a:pt x="0" y="20"/>
                  </a:moveTo>
                  <a:cubicBezTo>
                    <a:pt x="24" y="20"/>
                    <a:pt x="24" y="20"/>
                    <a:pt x="24" y="20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31"/>
                    <a:pt x="26" y="32"/>
                    <a:pt x="23" y="32"/>
                  </a:cubicBezTo>
                  <a:cubicBezTo>
                    <a:pt x="22" y="32"/>
                    <a:pt x="20" y="32"/>
                    <a:pt x="17" y="32"/>
                  </a:cubicBezTo>
                  <a:cubicBezTo>
                    <a:pt x="17" y="31"/>
                    <a:pt x="17" y="30"/>
                    <a:pt x="17" y="29"/>
                  </a:cubicBezTo>
                  <a:cubicBezTo>
                    <a:pt x="19" y="29"/>
                    <a:pt x="20" y="29"/>
                    <a:pt x="22" y="29"/>
                  </a:cubicBezTo>
                  <a:cubicBezTo>
                    <a:pt x="24" y="29"/>
                    <a:pt x="24" y="29"/>
                    <a:pt x="24" y="27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0" y="20"/>
                  </a:lnTo>
                  <a:close/>
                  <a:moveTo>
                    <a:pt x="9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9" y="14"/>
                    <a:pt x="31" y="13"/>
                    <a:pt x="31" y="12"/>
                  </a:cubicBezTo>
                  <a:cubicBezTo>
                    <a:pt x="31" y="11"/>
                    <a:pt x="31" y="10"/>
                    <a:pt x="32" y="8"/>
                  </a:cubicBezTo>
                  <a:cubicBezTo>
                    <a:pt x="32" y="8"/>
                    <a:pt x="33" y="9"/>
                    <a:pt x="34" y="9"/>
                  </a:cubicBezTo>
                  <a:cubicBezTo>
                    <a:pt x="34" y="11"/>
                    <a:pt x="34" y="12"/>
                    <a:pt x="33" y="13"/>
                  </a:cubicBezTo>
                  <a:cubicBezTo>
                    <a:pt x="33" y="15"/>
                    <a:pt x="31" y="16"/>
                    <a:pt x="2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5" y="16"/>
                    <a:pt x="4" y="15"/>
                    <a:pt x="4" y="1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4"/>
                    <a:pt x="9" y="14"/>
                  </a:cubicBezTo>
                  <a:close/>
                  <a:moveTo>
                    <a:pt x="6" y="24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11" y="24"/>
                    <a:pt x="13" y="26"/>
                    <a:pt x="14" y="27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0" y="27"/>
                    <a:pt x="8" y="25"/>
                    <a:pt x="6" y="24"/>
                  </a:cubicBezTo>
                  <a:close/>
                  <a:moveTo>
                    <a:pt x="7" y="2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2"/>
                    <a:pt x="26" y="2"/>
                    <a:pt x="26" y="2"/>
                  </a:cubicBezTo>
                  <a:lnTo>
                    <a:pt x="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0" name="Freeform 26"/>
            <p:cNvSpPr>
              <a:spLocks noEditPoints="1"/>
            </p:cNvSpPr>
            <p:nvPr userDrawn="1"/>
          </p:nvSpPr>
          <p:spPr bwMode="auto">
            <a:xfrm>
              <a:off x="8523964" y="-267218"/>
              <a:ext cx="58415" cy="59193"/>
            </a:xfrm>
            <a:custGeom>
              <a:avLst/>
              <a:gdLst>
                <a:gd name="T0" fmla="*/ 1 w 35"/>
                <a:gd name="T1" fmla="*/ 11 h 35"/>
                <a:gd name="T2" fmla="*/ 14 w 35"/>
                <a:gd name="T3" fmla="*/ 11 h 35"/>
                <a:gd name="T4" fmla="*/ 14 w 35"/>
                <a:gd name="T5" fmla="*/ 7 h 35"/>
                <a:gd name="T6" fmla="*/ 4 w 35"/>
                <a:gd name="T7" fmla="*/ 7 h 35"/>
                <a:gd name="T8" fmla="*/ 4 w 35"/>
                <a:gd name="T9" fmla="*/ 5 h 35"/>
                <a:gd name="T10" fmla="*/ 14 w 35"/>
                <a:gd name="T11" fmla="*/ 5 h 35"/>
                <a:gd name="T12" fmla="*/ 14 w 35"/>
                <a:gd name="T13" fmla="*/ 0 h 35"/>
                <a:gd name="T14" fmla="*/ 17 w 35"/>
                <a:gd name="T15" fmla="*/ 0 h 35"/>
                <a:gd name="T16" fmla="*/ 17 w 35"/>
                <a:gd name="T17" fmla="*/ 5 h 35"/>
                <a:gd name="T18" fmla="*/ 26 w 35"/>
                <a:gd name="T19" fmla="*/ 5 h 35"/>
                <a:gd name="T20" fmla="*/ 26 w 35"/>
                <a:gd name="T21" fmla="*/ 7 h 35"/>
                <a:gd name="T22" fmla="*/ 17 w 35"/>
                <a:gd name="T23" fmla="*/ 7 h 35"/>
                <a:gd name="T24" fmla="*/ 17 w 35"/>
                <a:gd name="T25" fmla="*/ 11 h 35"/>
                <a:gd name="T26" fmla="*/ 20 w 35"/>
                <a:gd name="T27" fmla="*/ 11 h 35"/>
                <a:gd name="T28" fmla="*/ 30 w 35"/>
                <a:gd name="T29" fmla="*/ 2 h 35"/>
                <a:gd name="T30" fmla="*/ 32 w 35"/>
                <a:gd name="T31" fmla="*/ 4 h 35"/>
                <a:gd name="T32" fmla="*/ 25 w 35"/>
                <a:gd name="T33" fmla="*/ 11 h 35"/>
                <a:gd name="T34" fmla="*/ 35 w 35"/>
                <a:gd name="T35" fmla="*/ 11 h 35"/>
                <a:gd name="T36" fmla="*/ 35 w 35"/>
                <a:gd name="T37" fmla="*/ 14 h 35"/>
                <a:gd name="T38" fmla="*/ 22 w 35"/>
                <a:gd name="T39" fmla="*/ 14 h 35"/>
                <a:gd name="T40" fmla="*/ 15 w 35"/>
                <a:gd name="T41" fmla="*/ 18 h 35"/>
                <a:gd name="T42" fmla="*/ 29 w 35"/>
                <a:gd name="T43" fmla="*/ 18 h 35"/>
                <a:gd name="T44" fmla="*/ 29 w 35"/>
                <a:gd name="T45" fmla="*/ 35 h 35"/>
                <a:gd name="T46" fmla="*/ 26 w 35"/>
                <a:gd name="T47" fmla="*/ 35 h 35"/>
                <a:gd name="T48" fmla="*/ 26 w 35"/>
                <a:gd name="T49" fmla="*/ 33 h 35"/>
                <a:gd name="T50" fmla="*/ 10 w 35"/>
                <a:gd name="T51" fmla="*/ 33 h 35"/>
                <a:gd name="T52" fmla="*/ 10 w 35"/>
                <a:gd name="T53" fmla="*/ 35 h 35"/>
                <a:gd name="T54" fmla="*/ 7 w 35"/>
                <a:gd name="T55" fmla="*/ 35 h 35"/>
                <a:gd name="T56" fmla="*/ 7 w 35"/>
                <a:gd name="T57" fmla="*/ 22 h 35"/>
                <a:gd name="T58" fmla="*/ 1 w 35"/>
                <a:gd name="T59" fmla="*/ 24 h 35"/>
                <a:gd name="T60" fmla="*/ 0 w 35"/>
                <a:gd name="T61" fmla="*/ 21 h 35"/>
                <a:gd name="T62" fmla="*/ 17 w 35"/>
                <a:gd name="T63" fmla="*/ 14 h 35"/>
                <a:gd name="T64" fmla="*/ 1 w 35"/>
                <a:gd name="T65" fmla="*/ 14 h 35"/>
                <a:gd name="T66" fmla="*/ 1 w 35"/>
                <a:gd name="T67" fmla="*/ 11 h 35"/>
                <a:gd name="T68" fmla="*/ 10 w 35"/>
                <a:gd name="T69" fmla="*/ 20 h 35"/>
                <a:gd name="T70" fmla="*/ 10 w 35"/>
                <a:gd name="T71" fmla="*/ 24 h 35"/>
                <a:gd name="T72" fmla="*/ 26 w 35"/>
                <a:gd name="T73" fmla="*/ 24 h 35"/>
                <a:gd name="T74" fmla="*/ 26 w 35"/>
                <a:gd name="T75" fmla="*/ 20 h 35"/>
                <a:gd name="T76" fmla="*/ 11 w 35"/>
                <a:gd name="T77" fmla="*/ 20 h 35"/>
                <a:gd name="T78" fmla="*/ 10 w 35"/>
                <a:gd name="T79" fmla="*/ 20 h 35"/>
                <a:gd name="T80" fmla="*/ 10 w 35"/>
                <a:gd name="T81" fmla="*/ 30 h 35"/>
                <a:gd name="T82" fmla="*/ 26 w 35"/>
                <a:gd name="T83" fmla="*/ 30 h 35"/>
                <a:gd name="T84" fmla="*/ 26 w 35"/>
                <a:gd name="T85" fmla="*/ 26 h 35"/>
                <a:gd name="T86" fmla="*/ 10 w 35"/>
                <a:gd name="T87" fmla="*/ 26 h 35"/>
                <a:gd name="T88" fmla="*/ 10 w 35"/>
                <a:gd name="T8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5" h="35">
                  <a:moveTo>
                    <a:pt x="1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4" y="9"/>
                    <a:pt x="27" y="6"/>
                    <a:pt x="30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0" y="7"/>
                    <a:pt x="28" y="9"/>
                    <a:pt x="2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0" y="15"/>
                    <a:pt x="18" y="16"/>
                    <a:pt x="15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2"/>
                    <a:pt x="4" y="23"/>
                    <a:pt x="1" y="24"/>
                  </a:cubicBezTo>
                  <a:cubicBezTo>
                    <a:pt x="1" y="23"/>
                    <a:pt x="1" y="22"/>
                    <a:pt x="0" y="21"/>
                  </a:cubicBezTo>
                  <a:cubicBezTo>
                    <a:pt x="6" y="19"/>
                    <a:pt x="12" y="17"/>
                    <a:pt x="17" y="14"/>
                  </a:cubicBezTo>
                  <a:cubicBezTo>
                    <a:pt x="1" y="14"/>
                    <a:pt x="1" y="14"/>
                    <a:pt x="1" y="14"/>
                  </a:cubicBezTo>
                  <a:lnTo>
                    <a:pt x="1" y="11"/>
                  </a:lnTo>
                  <a:close/>
                  <a:moveTo>
                    <a:pt x="10" y="20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0" y="20"/>
                    <a:pt x="10" y="20"/>
                  </a:cubicBezTo>
                  <a:close/>
                  <a:moveTo>
                    <a:pt x="10" y="30"/>
                  </a:moveTo>
                  <a:cubicBezTo>
                    <a:pt x="26" y="30"/>
                    <a:pt x="26" y="30"/>
                    <a:pt x="26" y="3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10" y="26"/>
                    <a:pt x="10" y="26"/>
                    <a:pt x="10" y="26"/>
                  </a:cubicBez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360000"/>
            <a:ext cx="10800000" cy="720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5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 descr="图片 7"/>
          <p:cNvPicPr>
            <a:picLocks noChangeAspect="1"/>
          </p:cNvPicPr>
          <p:nvPr/>
        </p:nvPicPr>
        <p:blipFill rotWithShape="1">
          <a:blip r:embed="rId6"/>
          <a:srcRect l="25965" t="26296"/>
          <a:stretch>
            <a:fillRect/>
          </a:stretch>
        </p:blipFill>
        <p:spPr>
          <a:xfrm flipH="1">
            <a:off x="11124826" y="0"/>
            <a:ext cx="1067174" cy="10647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" name="图片 10" descr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842" y="364340"/>
            <a:ext cx="548055" cy="5760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片 8" descr="图片 8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43969" y="6369050"/>
            <a:ext cx="11304001" cy="770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标题 3"/>
          <p:cNvSpPr txBox="1"/>
          <p:nvPr userDrawn="1"/>
        </p:nvSpPr>
        <p:spPr>
          <a:xfrm>
            <a:off x="1196340" y="6463579"/>
            <a:ext cx="9799320" cy="359411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 anchor="b">
            <a:normAutofit/>
          </a:bodyPr>
          <a:lstStyle>
            <a:lvl1pPr algn="ctr">
              <a:lnSpc>
                <a:spcPct val="90000"/>
              </a:lnSpc>
              <a:defRPr spc="200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sz="1600" dirty="0" smtClean="0"/>
              <a:t>university.360.cn</a:t>
            </a:r>
            <a:endParaRPr sz="16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1" i="0" u="none" strike="noStrike" cap="none" spc="0" baseline="0">
          <a:ln>
            <a:noFill/>
          </a:ln>
          <a:solidFill>
            <a:srgbClr val="3B3838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1" i="0" u="none" strike="noStrike" cap="none" spc="0" baseline="0">
          <a:ln>
            <a:noFill/>
          </a:ln>
          <a:solidFill>
            <a:srgbClr val="3B3838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1" i="0" u="none" strike="noStrike" cap="none" spc="0" baseline="0">
          <a:ln>
            <a:noFill/>
          </a:ln>
          <a:solidFill>
            <a:srgbClr val="3B3838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1" i="0" u="none" strike="noStrike" cap="none" spc="0" baseline="0">
          <a:ln>
            <a:noFill/>
          </a:ln>
          <a:solidFill>
            <a:srgbClr val="3B3838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1" i="0" u="none" strike="noStrike" cap="none" spc="0" baseline="0">
          <a:ln>
            <a:noFill/>
          </a:ln>
          <a:solidFill>
            <a:srgbClr val="3B3838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1" i="0" u="none" strike="noStrike" cap="none" spc="0" baseline="0">
          <a:ln>
            <a:noFill/>
          </a:ln>
          <a:solidFill>
            <a:srgbClr val="3B3838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1" i="0" u="none" strike="noStrike" cap="none" spc="0" baseline="0">
          <a:ln>
            <a:noFill/>
          </a:ln>
          <a:solidFill>
            <a:srgbClr val="3B3838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1" i="0" u="none" strike="noStrike" cap="none" spc="0" baseline="0">
          <a:ln>
            <a:noFill/>
          </a:ln>
          <a:solidFill>
            <a:srgbClr val="3B3838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1" i="0" u="none" strike="noStrike" cap="none" spc="0" baseline="0">
          <a:ln>
            <a:noFill/>
          </a:ln>
          <a:solidFill>
            <a:srgbClr val="3B3838"/>
          </a:solidFill>
          <a:uFillTx/>
          <a:latin typeface="+mj-lt"/>
          <a:ea typeface="+mj-ea"/>
          <a:cs typeface="+mj-cs"/>
          <a:sym typeface="Calibri" panose="020F0502020204030204"/>
        </a:defRPr>
      </a:lvl9pPr>
    </p:titleStyle>
    <p:bodyStyle>
      <a:lvl1pPr marL="0" marR="0" indent="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723900" marR="0" indent="-2667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1234440" marR="0" indent="-32004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1727200" marR="0" indent="-3556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2184400" marR="0" indent="-3556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2641600" marR="0" indent="-3556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3098800" marR="0" indent="-3556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3556000" marR="0" indent="-3556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4013200" marR="0" indent="-3556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Calibri" panose="020F050202020403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6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6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8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0" Type="http://schemas.openxmlformats.org/officeDocument/2006/relationships/slideLayout" Target="../slideLayouts/slideLayout5.xml"/><Relationship Id="rId2" Type="http://schemas.openxmlformats.org/officeDocument/2006/relationships/tags" Target="../tags/tag8.xml"/><Relationship Id="rId19" Type="http://schemas.openxmlformats.org/officeDocument/2006/relationships/tags" Target="../tags/tag25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2705" y="252095"/>
            <a:ext cx="1214120" cy="1219835"/>
          </a:xfrm>
          <a:prstGeom prst="rect">
            <a:avLst/>
          </a:prstGeom>
        </p:spPr>
      </p:pic>
      <p:sp>
        <p:nvSpPr>
          <p:cNvPr id="5" name="内容占位符 1"/>
          <p:cNvSpPr>
            <a:spLocks noGrp="1"/>
          </p:cNvSpPr>
          <p:nvPr/>
        </p:nvSpPr>
        <p:spPr>
          <a:xfrm>
            <a:off x="982663" y="1952625"/>
            <a:ext cx="10226675" cy="147637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>
                <a:latin typeface="黑体" panose="02010609060101010101" charset="-122"/>
                <a:ea typeface="黑体" panose="02010609060101010101" charset="-122"/>
              </a:rPr>
              <a:t>南开大学</a:t>
            </a:r>
            <a:r>
              <a:rPr kumimoji="1" lang="en-US" altLang="zh-CN" dirty="0" smtClean="0">
                <a:latin typeface="黑体" panose="02010609060101010101" charset="-122"/>
                <a:ea typeface="黑体" panose="02010609060101010101" charset="-122"/>
              </a:rPr>
              <a:t>15</a:t>
            </a:r>
            <a:r>
              <a:rPr kumimoji="1" lang="zh-CN" altLang="en-US" dirty="0" smtClean="0">
                <a:latin typeface="黑体" panose="02010609060101010101" charset="-122"/>
                <a:ea typeface="黑体" panose="02010609060101010101" charset="-122"/>
              </a:rPr>
              <a:t>小组</a:t>
            </a:r>
            <a:endParaRPr kumimoji="1" lang="zh-CN" altLang="en-US" dirty="0" smtClean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982663" y="3429001"/>
            <a:ext cx="10226675" cy="157664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dirty="0" smtClean="0"/>
              <a:t>POC++</a:t>
            </a:r>
            <a:r>
              <a:rPr kumimoji="1" lang="zh-CN" altLang="en-US" dirty="0" smtClean="0"/>
              <a:t>项目漏洞解析答辩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答辩小组成员： 常欣然 高玉格 宋常秀 曹瑜 马浩博</a:t>
            </a:r>
            <a:endParaRPr kumimoji="1"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1006821" y="388031"/>
            <a:ext cx="7073651" cy="565053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成因分析</a:t>
            </a:r>
            <a:r>
              <a:rPr lang="en-US" altLang="zh-CN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01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--Apache Solr远程代码执行漏洞</a:t>
            </a:r>
            <a:endParaRPr lang="zh-CN" altLang="en-US" sz="28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628775" y="1952625"/>
            <a:ext cx="8934450" cy="38779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JMX 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是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Java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的一种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Bean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管理机制，如果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JMX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服务端口暴露，那么远程攻击者可以让该服务器远程加载恶意的</a:t>
            </a:r>
            <a:r>
              <a:rPr kumimoji="0" lang="en-US" altLang="zh-CN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Bean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文件，导致远程代码执行。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ApacheSolr8.1.1版本和8.2.0版本因solr.in.sh配置文件中的ENABLE_REMOTE_JMX_OPTS配置项默认为开启，启用JMX监视并将其公开在RMI端口上（默认为18983），导致存在安全风险。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6821" y="388031"/>
            <a:ext cx="7073651" cy="565053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漏洞复现</a:t>
            </a:r>
            <a:r>
              <a:rPr lang="en-US" altLang="zh-CN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01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--Apache Solr远程代码执行漏洞</a:t>
            </a:r>
            <a:endParaRPr lang="zh-CN" altLang="en-US" sz="28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827913" y="1404938"/>
            <a:ext cx="10536174" cy="30460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一、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docker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环境搭建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拉取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docker镜像，版本为solr 8.2.0。将8983和18983端口映射到本机，其中8983为solr服务端口，18983为RMI端口（漏洞利用端口），成功访问。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5" name="图片 4" descr="upload_post_object_v2_13111943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6875" y="3110309"/>
            <a:ext cx="5588000" cy="295552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6821" y="388031"/>
            <a:ext cx="7073651" cy="565053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漏洞复现</a:t>
            </a:r>
            <a:r>
              <a:rPr lang="en-US" altLang="zh-CN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01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--Apache Solr远程代码执行漏洞</a:t>
            </a:r>
            <a:endParaRPr lang="zh-CN" altLang="en-US" sz="28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827913" y="1420813"/>
            <a:ext cx="10536174" cy="30460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二</a:t>
            </a:r>
            <a:r>
              <a:rPr lang="zh-CN" altLang="en-US" sz="2400" b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、漏洞利用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使用msfconsole远程调用RMI连接到目标 JMX 服务器，发送恶意的 MBean URL进行攻击，成功后建立反向TCP连接，获得Meterpreter会话。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6" name="图片 5" descr="upload_post_object_v2_914118512"/>
          <p:cNvPicPr>
            <a:picLocks noChangeAspect="1"/>
          </p:cNvPicPr>
          <p:nvPr/>
        </p:nvPicPr>
        <p:blipFill>
          <a:blip r:embed="rId1"/>
          <a:srcRect t="46262" r="24831"/>
          <a:stretch>
            <a:fillRect/>
          </a:stretch>
        </p:blipFill>
        <p:spPr>
          <a:xfrm>
            <a:off x="2638127" y="3012010"/>
            <a:ext cx="6915745" cy="321563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6821" y="388031"/>
            <a:ext cx="7073651" cy="565053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漏洞复现</a:t>
            </a:r>
            <a:r>
              <a:rPr lang="en-US" altLang="zh-CN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01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--Apache Solr远程代码执行漏洞</a:t>
            </a:r>
            <a:endParaRPr lang="zh-CN" altLang="en-US" sz="28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827913" y="1404938"/>
            <a:ext cx="10536174" cy="30460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三</a:t>
            </a:r>
            <a:r>
              <a:rPr lang="zh-CN" altLang="en-US" sz="2400" b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、执行任意命令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获取用户名称、获取系统详细信息（sysinfo）、查看靶机服务器本地文件、下载到攻击机本地。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4" name="图片 3" descr="upload_post_object_v2_35208532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881" y="3062287"/>
            <a:ext cx="5016500" cy="1203176"/>
          </a:xfrm>
          <a:prstGeom prst="rect">
            <a:avLst/>
          </a:prstGeom>
        </p:spPr>
      </p:pic>
      <p:pic>
        <p:nvPicPr>
          <p:cNvPr id="5" name="图片 4" descr="upload_post_object_v2_1095360295"/>
          <p:cNvPicPr>
            <a:picLocks noChangeAspect="1"/>
          </p:cNvPicPr>
          <p:nvPr/>
        </p:nvPicPr>
        <p:blipFill>
          <a:blip r:embed="rId2"/>
          <a:srcRect b="51852"/>
          <a:stretch>
            <a:fillRect/>
          </a:stretch>
        </p:blipFill>
        <p:spPr>
          <a:xfrm>
            <a:off x="6030912" y="3554413"/>
            <a:ext cx="5732052" cy="2190861"/>
          </a:xfrm>
          <a:prstGeom prst="rect">
            <a:avLst/>
          </a:prstGeom>
        </p:spPr>
      </p:pic>
      <p:pic>
        <p:nvPicPr>
          <p:cNvPr id="6" name="图片 5" descr="upload_post_object_v2_2387699746"/>
          <p:cNvPicPr>
            <a:picLocks noChangeAspect="1"/>
          </p:cNvPicPr>
          <p:nvPr/>
        </p:nvPicPr>
        <p:blipFill>
          <a:blip r:embed="rId2"/>
          <a:srcRect t="48105" r="2505" b="6599"/>
          <a:stretch>
            <a:fillRect/>
          </a:stretch>
        </p:blipFill>
        <p:spPr>
          <a:xfrm>
            <a:off x="827881" y="4451033"/>
            <a:ext cx="5016500" cy="1724284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6821" y="388031"/>
            <a:ext cx="7073651" cy="565053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漏洞复现</a:t>
            </a:r>
            <a:r>
              <a:rPr lang="en-US" altLang="zh-CN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01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--Apache Solr远程代码执行漏洞</a:t>
            </a:r>
            <a:endParaRPr lang="zh-CN" altLang="en-US" sz="28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827913" y="1404938"/>
            <a:ext cx="10536174" cy="30460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三</a:t>
            </a:r>
            <a:r>
              <a:rPr lang="zh-CN" altLang="en-US" sz="2400" b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、执行任意命令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还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能够上传任意文件（需要在有写权限的文件夹下，比如tmp）、ps还可查看所有进程。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4" name="图片 3" descr="upload_post_object_v2_380917468"/>
          <p:cNvPicPr>
            <a:picLocks noChangeAspect="1"/>
          </p:cNvPicPr>
          <p:nvPr/>
        </p:nvPicPr>
        <p:blipFill>
          <a:blip r:embed="rId1"/>
          <a:srcRect l="-1527" r="25188"/>
          <a:stretch>
            <a:fillRect/>
          </a:stretch>
        </p:blipFill>
        <p:spPr>
          <a:xfrm>
            <a:off x="542131" y="3506946"/>
            <a:ext cx="5504656" cy="2032476"/>
          </a:xfrm>
          <a:prstGeom prst="rect">
            <a:avLst/>
          </a:prstGeom>
        </p:spPr>
      </p:pic>
      <p:pic>
        <p:nvPicPr>
          <p:cNvPr id="5" name="图片 4" descr="upload_post_object_v2_394623512"/>
          <p:cNvPicPr>
            <a:picLocks noChangeAspect="1"/>
          </p:cNvPicPr>
          <p:nvPr/>
        </p:nvPicPr>
        <p:blipFill>
          <a:blip r:embed="rId2"/>
          <a:srcRect r="12156"/>
          <a:stretch>
            <a:fillRect/>
          </a:stretch>
        </p:blipFill>
        <p:spPr>
          <a:xfrm>
            <a:off x="6217444" y="3506946"/>
            <a:ext cx="5506646" cy="2032409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6821" y="388031"/>
            <a:ext cx="7073651" cy="565053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漏洞介绍</a:t>
            </a:r>
            <a:r>
              <a:rPr lang="en-US" altLang="zh-CN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02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--Git凭证泄露漏洞</a:t>
            </a:r>
            <a:endParaRPr lang="zh-CN" altLang="en-US" sz="28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812205" y="1875982"/>
            <a:ext cx="2873388" cy="3953239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>
            <a:outerShdw blurRad="215900" dist="50800" dir="5400000" sx="102000" sy="102000" algn="ctr" rotWithShape="0">
              <a:schemeClr val="accent1">
                <a:alpha val="15000"/>
              </a:schemeClr>
            </a:outerShdw>
          </a:effectLst>
        </p:spPr>
        <p:txBody>
          <a:bodyPr wrap="none" lIns="215900" tIns="935990" rIns="215900" bIns="36195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br>
              <a:rPr lang="zh-CN" altLang="en-US" sz="1400">
                <a:solidFill>
                  <a:srgbClr val="666666"/>
                </a:solidFill>
                <a:latin typeface="+mn-ea"/>
                <a:cs typeface="+mn-ea"/>
              </a:rPr>
            </a:br>
            <a:endParaRPr lang="zh-CN" altLang="en-US" sz="1400">
              <a:solidFill>
                <a:srgbClr val="666666"/>
              </a:solidFill>
              <a:latin typeface="+mn-ea"/>
              <a:cs typeface="+mn-ea"/>
            </a:endParaRPr>
          </a:p>
        </p:txBody>
      </p:sp>
      <p:sp>
        <p:nvSpPr>
          <p:cNvPr id="40" name="任意多边形 39"/>
          <p:cNvSpPr/>
          <p:nvPr>
            <p:custDataLst>
              <p:tags r:id="rId2"/>
            </p:custDataLst>
          </p:nvPr>
        </p:nvSpPr>
        <p:spPr>
          <a:xfrm>
            <a:off x="1008573" y="1709269"/>
            <a:ext cx="892073" cy="1145348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113" h="1429">
                <a:moveTo>
                  <a:pt x="1113" y="201"/>
                </a:moveTo>
                <a:lnTo>
                  <a:pt x="996" y="201"/>
                </a:lnTo>
                <a:lnTo>
                  <a:pt x="1113" y="201"/>
                </a:lnTo>
                <a:close/>
                <a:moveTo>
                  <a:pt x="173" y="0"/>
                </a:moveTo>
                <a:lnTo>
                  <a:pt x="183" y="0"/>
                </a:lnTo>
                <a:lnTo>
                  <a:pt x="1113" y="0"/>
                </a:lnTo>
                <a:lnTo>
                  <a:pt x="1113" y="1"/>
                </a:lnTo>
                <a:lnTo>
                  <a:pt x="1108" y="1"/>
                </a:lnTo>
                <a:cubicBezTo>
                  <a:pt x="1045" y="6"/>
                  <a:pt x="995" y="82"/>
                  <a:pt x="995" y="174"/>
                </a:cubicBezTo>
                <a:cubicBezTo>
                  <a:pt x="995" y="183"/>
                  <a:pt x="995" y="192"/>
                  <a:pt x="996" y="200"/>
                </a:cubicBezTo>
                <a:lnTo>
                  <a:pt x="996" y="201"/>
                </a:lnTo>
                <a:lnTo>
                  <a:pt x="989" y="201"/>
                </a:lnTo>
                <a:lnTo>
                  <a:pt x="989" y="904"/>
                </a:lnTo>
                <a:lnTo>
                  <a:pt x="989" y="909"/>
                </a:lnTo>
                <a:cubicBezTo>
                  <a:pt x="990" y="917"/>
                  <a:pt x="990" y="925"/>
                  <a:pt x="990" y="934"/>
                </a:cubicBezTo>
                <a:cubicBezTo>
                  <a:pt x="990" y="943"/>
                  <a:pt x="990" y="951"/>
                  <a:pt x="989" y="959"/>
                </a:cubicBezTo>
                <a:lnTo>
                  <a:pt x="989" y="964"/>
                </a:lnTo>
                <a:lnTo>
                  <a:pt x="989" y="971"/>
                </a:lnTo>
                <a:lnTo>
                  <a:pt x="989" y="973"/>
                </a:lnTo>
                <a:cubicBezTo>
                  <a:pt x="988" y="999"/>
                  <a:pt x="984" y="1025"/>
                  <a:pt x="977" y="1050"/>
                </a:cubicBezTo>
                <a:lnTo>
                  <a:pt x="975" y="1055"/>
                </a:lnTo>
                <a:lnTo>
                  <a:pt x="974" y="1058"/>
                </a:lnTo>
                <a:cubicBezTo>
                  <a:pt x="919" y="1271"/>
                  <a:pt x="726" y="1429"/>
                  <a:pt x="495" y="1429"/>
                </a:cubicBezTo>
                <a:cubicBezTo>
                  <a:pt x="264" y="1429"/>
                  <a:pt x="71" y="1271"/>
                  <a:pt x="16" y="1058"/>
                </a:cubicBezTo>
                <a:lnTo>
                  <a:pt x="15" y="1055"/>
                </a:lnTo>
                <a:lnTo>
                  <a:pt x="13" y="1050"/>
                </a:lnTo>
                <a:cubicBezTo>
                  <a:pt x="6" y="1025"/>
                  <a:pt x="2" y="999"/>
                  <a:pt x="1" y="973"/>
                </a:cubicBezTo>
                <a:lnTo>
                  <a:pt x="1" y="971"/>
                </a:lnTo>
                <a:lnTo>
                  <a:pt x="1" y="964"/>
                </a:lnTo>
                <a:lnTo>
                  <a:pt x="1" y="959"/>
                </a:lnTo>
                <a:cubicBezTo>
                  <a:pt x="0" y="951"/>
                  <a:pt x="0" y="943"/>
                  <a:pt x="0" y="934"/>
                </a:cubicBezTo>
                <a:cubicBezTo>
                  <a:pt x="0" y="925"/>
                  <a:pt x="0" y="917"/>
                  <a:pt x="1" y="909"/>
                </a:cubicBezTo>
                <a:lnTo>
                  <a:pt x="1" y="904"/>
                </a:lnTo>
                <a:lnTo>
                  <a:pt x="1" y="185"/>
                </a:lnTo>
                <a:lnTo>
                  <a:pt x="1" y="185"/>
                </a:lnTo>
                <a:lnTo>
                  <a:pt x="1" y="183"/>
                </a:lnTo>
                <a:cubicBezTo>
                  <a:pt x="1" y="181"/>
                  <a:pt x="1" y="178"/>
                  <a:pt x="1" y="175"/>
                </a:cubicBezTo>
                <a:cubicBezTo>
                  <a:pt x="1" y="84"/>
                  <a:pt x="72" y="10"/>
                  <a:pt x="164" y="1"/>
                </a:cubicBezTo>
                <a:lnTo>
                  <a:pt x="164" y="1"/>
                </a:lnTo>
                <a:lnTo>
                  <a:pt x="167" y="0"/>
                </a:lnTo>
                <a:cubicBezTo>
                  <a:pt x="169" y="0"/>
                  <a:pt x="171" y="0"/>
                  <a:pt x="173" y="0"/>
                </a:cubicBezTo>
                <a:close/>
              </a:path>
            </a:pathLst>
          </a:cu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rgbClr val="0CA45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st="25400" dir="5400000" sx="103000" sy="103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rIns="179705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latin typeface="+mn-ea"/>
                <a:cs typeface="+mn-ea"/>
                <a:sym typeface="+mn-ea"/>
              </a:rPr>
              <a:t>02</a:t>
            </a:r>
            <a:endParaRPr lang="en-US" altLang="zh-CN" b="1">
              <a:latin typeface="+mn-ea"/>
              <a:cs typeface="+mn-ea"/>
              <a:sym typeface="+mn-ea"/>
            </a:endParaRPr>
          </a:p>
        </p:txBody>
      </p:sp>
      <p:sp>
        <p:nvSpPr>
          <p:cNvPr id="43" name="任意多边形 42"/>
          <p:cNvSpPr/>
          <p:nvPr>
            <p:custDataLst>
              <p:tags r:id="rId3"/>
            </p:custDataLst>
          </p:nvPr>
        </p:nvSpPr>
        <p:spPr>
          <a:xfrm>
            <a:off x="1795649" y="1708468"/>
            <a:ext cx="216406" cy="16030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" h="253">
                <a:moveTo>
                  <a:pt x="170" y="0"/>
                </a:moveTo>
                <a:cubicBezTo>
                  <a:pt x="264" y="0"/>
                  <a:pt x="340" y="98"/>
                  <a:pt x="340" y="220"/>
                </a:cubicBezTo>
                <a:cubicBezTo>
                  <a:pt x="340" y="231"/>
                  <a:pt x="339" y="242"/>
                  <a:pt x="338" y="253"/>
                </a:cubicBezTo>
                <a:lnTo>
                  <a:pt x="338" y="253"/>
                </a:lnTo>
                <a:lnTo>
                  <a:pt x="2" y="253"/>
                </a:lnTo>
                <a:lnTo>
                  <a:pt x="2" y="253"/>
                </a:lnTo>
                <a:cubicBezTo>
                  <a:pt x="1" y="242"/>
                  <a:pt x="0" y="231"/>
                  <a:pt x="0" y="220"/>
                </a:cubicBezTo>
                <a:cubicBezTo>
                  <a:pt x="0" y="98"/>
                  <a:pt x="76" y="0"/>
                  <a:pt x="170" y="0"/>
                </a:cubicBezTo>
                <a:close/>
              </a:path>
            </a:pathLst>
          </a:custGeom>
          <a:gradFill>
            <a:gsLst>
              <a:gs pos="50000">
                <a:srgbClr val="84AF7F"/>
              </a:gs>
              <a:gs pos="0">
                <a:srgbClr val="ADCAAA"/>
              </a:gs>
              <a:gs pos="100000">
                <a:srgbClr val="5B945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>
            <p:custDataLst>
              <p:tags r:id="rId4"/>
            </p:custDataLst>
          </p:nvPr>
        </p:nvSpPr>
        <p:spPr>
          <a:xfrm>
            <a:off x="1382875" y="5768080"/>
            <a:ext cx="1732048" cy="76143"/>
          </a:xfrm>
          <a:prstGeom prst="roundRect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rgbClr val="0CA45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925955" y="2139950"/>
            <a:ext cx="1638300" cy="9455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Git凭证泄露漏洞</a:t>
            </a:r>
            <a:endParaRPr lang="zh-CN" altLang="en-US" sz="20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982925" y="3075831"/>
            <a:ext cx="2531948" cy="244137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漏洞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0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NO. 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9)   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VE-2020-5260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7"/>
            </p:custDataLst>
          </p:nvPr>
        </p:nvGraphicFramePr>
        <p:xfrm>
          <a:off x="4046220" y="1094105"/>
          <a:ext cx="7603490" cy="5017135"/>
        </p:xfrm>
        <a:graphic>
          <a:graphicData uri="http://schemas.openxmlformats.org/drawingml/2006/table">
            <a:tbl>
              <a:tblPr firstRow="1" firstCol="1" bandRow="1">
                <a:tableStyleId>{18D41042-EFAF-4B7B-8C09-F79C465A4985}</a:tableStyleId>
              </a:tblPr>
              <a:tblGrid>
                <a:gridCol w="2041525"/>
                <a:gridCol w="5561965"/>
              </a:tblGrid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CVE-ID</a:t>
                      </a: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CVE-2020-5260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</a:tr>
              <a:tr h="5308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漏洞类别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不充分的凭证保护机制（CWE-522）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发现时间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2020-04-15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发现者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Git官方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漏洞等级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低危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657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影响范围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受影响版本：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Git 2.17.x &lt;= 2.17.3</a:t>
                      </a: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Git 2.18.x &lt;= 2.18.2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Git 2.19.x &lt;= 2.19.3</a:t>
                      </a: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Git 2.20.x &lt;= 2.20.2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Git 2.21.x &lt;= 2.21.1</a:t>
                      </a: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Git 2.22.x &lt;= 2.22.2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Git 2.23.x &lt;= 2.23.1</a:t>
                      </a: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Git 2.24.x &lt;= 2.24.1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Git 2.25.x &lt;= 2.25.2</a:t>
                      </a:r>
                      <a:r>
                        <a:rPr lang="en-US" altLang="zh-CN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r>
                        <a:rPr lang="zh-CN" altLang="en-US" sz="2000">
                          <a:latin typeface="微软雅黑" panose="020B0503020204020204" charset="-122"/>
                          <a:ea typeface="微软雅黑" panose="020B0503020204020204" charset="-122"/>
                        </a:rPr>
                        <a:t>Git 2.26.x &lt;= 2.26.0</a:t>
                      </a:r>
                      <a:endParaRPr lang="zh-CN" altLang="en-US" sz="20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  <p:custDataLst>
      <p:tags r:id="rId8"/>
    </p:custData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6821" y="388031"/>
            <a:ext cx="7073651" cy="565053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成因分析</a:t>
            </a:r>
            <a:r>
              <a:rPr lang="en-US" altLang="zh-CN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02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--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Git凭证泄露漏洞</a:t>
            </a:r>
            <a:endParaRPr lang="zh-CN" altLang="en-US" sz="28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628775" y="1952625"/>
            <a:ext cx="8934450" cy="38779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Git使用credential helper来帮助用户存储和检索凭证。当URL中包含经过编码的换行符（%0a）时，可能将非预期的值注入到credential helper的协议流中。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攻击者可以制作一个URL，该URL将向其选择的主机提供任何主机的存储凭据。可以通过向git clone提供恶意URL来触发此漏洞。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6821" y="388031"/>
            <a:ext cx="7073651" cy="565053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漏洞复现</a:t>
            </a:r>
            <a:r>
              <a:rPr lang="en-US" altLang="zh-CN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02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--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Git凭证泄露漏洞</a:t>
            </a:r>
            <a:endParaRPr lang="zh-CN" altLang="en-US" sz="28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827913" y="1404938"/>
            <a:ext cx="10536174" cy="30460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一、</a:t>
            </a:r>
            <a:r>
              <a:rPr kumimoji="0" lang="en-US" altLang="zh-CN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docker</a:t>
            </a:r>
            <a:r>
              <a:rPr kumimoji="0" lang="zh-CN" altLang="en-US" sz="2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环境搭建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使用Docker编写dockerfile进行环境搭建，代码如下。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4" name="图片 3" descr="upload_post_object_v2_2125646796"/>
          <p:cNvPicPr>
            <a:picLocks noChangeAspect="1"/>
          </p:cNvPicPr>
          <p:nvPr/>
        </p:nvPicPr>
        <p:blipFill>
          <a:blip r:embed="rId1"/>
          <a:srcRect l="7198" t="6042" r="6645" b="3253"/>
          <a:stretch>
            <a:fillRect/>
          </a:stretch>
        </p:blipFill>
        <p:spPr>
          <a:xfrm>
            <a:off x="3162375" y="2759808"/>
            <a:ext cx="5867250" cy="3415567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6821" y="388031"/>
            <a:ext cx="7073651" cy="565053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漏洞复现</a:t>
            </a:r>
            <a:r>
              <a:rPr lang="en-US" altLang="zh-CN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02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--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Git凭证泄露漏洞</a:t>
            </a:r>
            <a:endParaRPr lang="zh-CN" altLang="en-US" sz="28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827913" y="1404938"/>
            <a:ext cx="10536174" cy="30460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二</a:t>
            </a:r>
            <a:r>
              <a:rPr lang="zh-CN" altLang="en-US" sz="2400" b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、版本检测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在命令行中使用git version命令观察git的版本是否在受影响的范围内。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4" name="图片 3" descr="upload_post_object_v2_12872588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4481" y="3281010"/>
            <a:ext cx="8043126" cy="16457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6821" y="388031"/>
            <a:ext cx="7073651" cy="565053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漏洞复现</a:t>
            </a:r>
            <a:r>
              <a:rPr lang="en-US" altLang="zh-CN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02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--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Git凭证泄露漏洞</a:t>
            </a:r>
            <a:endParaRPr lang="zh-CN" altLang="en-US" sz="28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827913" y="1404938"/>
            <a:ext cx="10536174" cy="30460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三</a:t>
            </a:r>
            <a:r>
              <a:rPr lang="zh-CN" altLang="en-US" sz="2400" b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、</a:t>
            </a:r>
            <a:r>
              <a:rPr lang="en-US" altLang="zh-CN" sz="2400" b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POC</a:t>
            </a:r>
            <a:r>
              <a:rPr lang="zh-CN" altLang="en-US" sz="2400" b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验证</a:t>
            </a: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运行poc脚本，输入payload后，可以发现在漏洞环境中输入的用户名与密码重要信息会被泄露，显示在脚本窗口中。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3975" y="3016885"/>
            <a:ext cx="7214870" cy="32073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55158" y="332780"/>
            <a:ext cx="9882052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665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2665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37694" y="1314059"/>
            <a:ext cx="11118850" cy="50031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200">
              <a:lnSpc>
                <a:spcPct val="200000"/>
              </a:lnSpc>
            </a:pP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 1.  </a:t>
            </a:r>
            <a:r>
              <a:rPr lang="en-US" altLang="zh-CN" sz="3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项目任务概述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defTabSz="1219200">
              <a:lnSpc>
                <a:spcPct val="200000"/>
              </a:lnSpc>
            </a:pP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PART 2.   </a:t>
            </a:r>
            <a:r>
              <a:rPr lang="zh-CN" altLang="en-US" sz="3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项目小组分工及安排</a:t>
            </a:r>
            <a:endParaRPr lang="en-US" altLang="zh-CN" sz="3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defTabSz="1219200">
              <a:lnSpc>
                <a:spcPct val="200000"/>
              </a:lnSpc>
            </a:pPr>
            <a:r>
              <a:rPr lang="en-US" sz="32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 3.   </a:t>
            </a:r>
            <a:r>
              <a:rPr lang="zh-CN" altLang="en-US" sz="3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项目完成情况的思考</a:t>
            </a:r>
            <a:r>
              <a:rPr lang="en-US" altLang="zh-CN" sz="3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&amp;</a:t>
            </a:r>
            <a:r>
              <a:rPr lang="zh-CN" altLang="en-US" sz="3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复盘</a:t>
            </a:r>
            <a:endParaRPr lang="en-US" altLang="zh-CN" sz="3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defTabSz="1219200">
              <a:lnSpc>
                <a:spcPct val="200000"/>
              </a:lnSpc>
            </a:pPr>
            <a:r>
              <a:rPr lang="en-US" sz="32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PART 4.  </a:t>
            </a:r>
            <a:r>
              <a:rPr lang="en-US" sz="3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3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项目改进措施</a:t>
            </a:r>
            <a:endParaRPr lang="zh-CN" sz="32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defTabSz="1219200">
              <a:lnSpc>
                <a:spcPct val="200000"/>
              </a:lnSpc>
            </a:pPr>
            <a:endParaRPr lang="zh-CN" altLang="en-US" sz="3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119681" y="1830090"/>
            <a:ext cx="195580" cy="195580"/>
          </a:xfrm>
          <a:prstGeom prst="ellipse">
            <a:avLst/>
          </a:prstGeom>
          <a:solidFill>
            <a:schemeClr val="accent6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119681" y="2830850"/>
            <a:ext cx="195580" cy="195580"/>
          </a:xfrm>
          <a:prstGeom prst="ellipse">
            <a:avLst/>
          </a:prstGeom>
          <a:solidFill>
            <a:schemeClr val="accent6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119681" y="3831610"/>
            <a:ext cx="195580" cy="195580"/>
          </a:xfrm>
          <a:prstGeom prst="ellipse">
            <a:avLst/>
          </a:prstGeom>
          <a:solidFill>
            <a:schemeClr val="accent6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119681" y="4832370"/>
            <a:ext cx="195580" cy="195580"/>
          </a:xfrm>
          <a:prstGeom prst="ellipse">
            <a:avLst/>
          </a:prstGeom>
          <a:solidFill>
            <a:schemeClr val="accent6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6821" y="388031"/>
            <a:ext cx="7073651" cy="565053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漏洞介绍</a:t>
            </a:r>
            <a:r>
              <a:rPr lang="en-US" altLang="zh-CN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--Apache Log4j2 远程代码执行漏洞</a:t>
            </a:r>
            <a:endParaRPr lang="zh-CN" altLang="en-US" sz="28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812205" y="1875982"/>
            <a:ext cx="2873388" cy="3953239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>
            <a:outerShdw blurRad="215900" dist="50800" dir="5400000" sx="102000" sy="102000" algn="ctr" rotWithShape="0">
              <a:schemeClr val="accent1">
                <a:alpha val="15000"/>
              </a:schemeClr>
            </a:outerShdw>
          </a:effectLst>
        </p:spPr>
        <p:txBody>
          <a:bodyPr wrap="none" lIns="215900" tIns="935990" rIns="215900" bIns="36195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br>
              <a:rPr lang="zh-CN" altLang="en-US" sz="1400">
                <a:solidFill>
                  <a:srgbClr val="666666"/>
                </a:solidFill>
                <a:latin typeface="+mn-ea"/>
                <a:cs typeface="+mn-ea"/>
              </a:rPr>
            </a:br>
            <a:endParaRPr lang="zh-CN" altLang="en-US" sz="1400">
              <a:solidFill>
                <a:srgbClr val="666666"/>
              </a:solidFill>
              <a:latin typeface="+mn-ea"/>
              <a:cs typeface="+mn-ea"/>
            </a:endParaRPr>
          </a:p>
        </p:txBody>
      </p:sp>
      <p:sp>
        <p:nvSpPr>
          <p:cNvPr id="40" name="任意多边形 39"/>
          <p:cNvSpPr/>
          <p:nvPr>
            <p:custDataLst>
              <p:tags r:id="rId2"/>
            </p:custDataLst>
          </p:nvPr>
        </p:nvSpPr>
        <p:spPr>
          <a:xfrm>
            <a:off x="1008573" y="1709269"/>
            <a:ext cx="892073" cy="1145348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113" h="1429">
                <a:moveTo>
                  <a:pt x="1113" y="201"/>
                </a:moveTo>
                <a:lnTo>
                  <a:pt x="996" y="201"/>
                </a:lnTo>
                <a:lnTo>
                  <a:pt x="1113" y="201"/>
                </a:lnTo>
                <a:close/>
                <a:moveTo>
                  <a:pt x="173" y="0"/>
                </a:moveTo>
                <a:lnTo>
                  <a:pt x="183" y="0"/>
                </a:lnTo>
                <a:lnTo>
                  <a:pt x="1113" y="0"/>
                </a:lnTo>
                <a:lnTo>
                  <a:pt x="1113" y="1"/>
                </a:lnTo>
                <a:lnTo>
                  <a:pt x="1108" y="1"/>
                </a:lnTo>
                <a:cubicBezTo>
                  <a:pt x="1045" y="6"/>
                  <a:pt x="995" y="82"/>
                  <a:pt x="995" y="174"/>
                </a:cubicBezTo>
                <a:cubicBezTo>
                  <a:pt x="995" y="183"/>
                  <a:pt x="995" y="192"/>
                  <a:pt x="996" y="200"/>
                </a:cubicBezTo>
                <a:lnTo>
                  <a:pt x="996" y="201"/>
                </a:lnTo>
                <a:lnTo>
                  <a:pt x="989" y="201"/>
                </a:lnTo>
                <a:lnTo>
                  <a:pt x="989" y="904"/>
                </a:lnTo>
                <a:lnTo>
                  <a:pt x="989" y="909"/>
                </a:lnTo>
                <a:cubicBezTo>
                  <a:pt x="990" y="917"/>
                  <a:pt x="990" y="925"/>
                  <a:pt x="990" y="934"/>
                </a:cubicBezTo>
                <a:cubicBezTo>
                  <a:pt x="990" y="943"/>
                  <a:pt x="990" y="951"/>
                  <a:pt x="989" y="959"/>
                </a:cubicBezTo>
                <a:lnTo>
                  <a:pt x="989" y="964"/>
                </a:lnTo>
                <a:lnTo>
                  <a:pt x="989" y="971"/>
                </a:lnTo>
                <a:lnTo>
                  <a:pt x="989" y="973"/>
                </a:lnTo>
                <a:cubicBezTo>
                  <a:pt x="988" y="999"/>
                  <a:pt x="984" y="1025"/>
                  <a:pt x="977" y="1050"/>
                </a:cubicBezTo>
                <a:lnTo>
                  <a:pt x="975" y="1055"/>
                </a:lnTo>
                <a:lnTo>
                  <a:pt x="974" y="1058"/>
                </a:lnTo>
                <a:cubicBezTo>
                  <a:pt x="919" y="1271"/>
                  <a:pt x="726" y="1429"/>
                  <a:pt x="495" y="1429"/>
                </a:cubicBezTo>
                <a:cubicBezTo>
                  <a:pt x="264" y="1429"/>
                  <a:pt x="71" y="1271"/>
                  <a:pt x="16" y="1058"/>
                </a:cubicBezTo>
                <a:lnTo>
                  <a:pt x="15" y="1055"/>
                </a:lnTo>
                <a:lnTo>
                  <a:pt x="13" y="1050"/>
                </a:lnTo>
                <a:cubicBezTo>
                  <a:pt x="6" y="1025"/>
                  <a:pt x="2" y="999"/>
                  <a:pt x="1" y="973"/>
                </a:cubicBezTo>
                <a:lnTo>
                  <a:pt x="1" y="971"/>
                </a:lnTo>
                <a:lnTo>
                  <a:pt x="1" y="964"/>
                </a:lnTo>
                <a:lnTo>
                  <a:pt x="1" y="959"/>
                </a:lnTo>
                <a:cubicBezTo>
                  <a:pt x="0" y="951"/>
                  <a:pt x="0" y="943"/>
                  <a:pt x="0" y="934"/>
                </a:cubicBezTo>
                <a:cubicBezTo>
                  <a:pt x="0" y="925"/>
                  <a:pt x="0" y="917"/>
                  <a:pt x="1" y="909"/>
                </a:cubicBezTo>
                <a:lnTo>
                  <a:pt x="1" y="904"/>
                </a:lnTo>
                <a:lnTo>
                  <a:pt x="1" y="185"/>
                </a:lnTo>
                <a:lnTo>
                  <a:pt x="1" y="185"/>
                </a:lnTo>
                <a:lnTo>
                  <a:pt x="1" y="183"/>
                </a:lnTo>
                <a:cubicBezTo>
                  <a:pt x="1" y="181"/>
                  <a:pt x="1" y="178"/>
                  <a:pt x="1" y="175"/>
                </a:cubicBezTo>
                <a:cubicBezTo>
                  <a:pt x="1" y="84"/>
                  <a:pt x="72" y="10"/>
                  <a:pt x="164" y="1"/>
                </a:cubicBezTo>
                <a:lnTo>
                  <a:pt x="164" y="1"/>
                </a:lnTo>
                <a:lnTo>
                  <a:pt x="167" y="0"/>
                </a:lnTo>
                <a:cubicBezTo>
                  <a:pt x="169" y="0"/>
                  <a:pt x="171" y="0"/>
                  <a:pt x="173" y="0"/>
                </a:cubicBezTo>
                <a:close/>
              </a:path>
            </a:pathLst>
          </a:cu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rgbClr val="0CA45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st="25400" dir="5400000" sx="103000" sy="103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rIns="179705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latin typeface="+mn-ea"/>
                <a:cs typeface="+mn-ea"/>
                <a:sym typeface="+mn-ea"/>
              </a:rPr>
              <a:t>03</a:t>
            </a:r>
            <a:endParaRPr lang="en-US" altLang="zh-CN" b="1">
              <a:latin typeface="+mn-ea"/>
              <a:cs typeface="+mn-ea"/>
              <a:sym typeface="+mn-ea"/>
            </a:endParaRPr>
          </a:p>
        </p:txBody>
      </p:sp>
      <p:sp>
        <p:nvSpPr>
          <p:cNvPr id="43" name="任意多边形 42"/>
          <p:cNvSpPr/>
          <p:nvPr>
            <p:custDataLst>
              <p:tags r:id="rId3"/>
            </p:custDataLst>
          </p:nvPr>
        </p:nvSpPr>
        <p:spPr>
          <a:xfrm>
            <a:off x="1795649" y="1708468"/>
            <a:ext cx="216406" cy="16030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" h="253">
                <a:moveTo>
                  <a:pt x="170" y="0"/>
                </a:moveTo>
                <a:cubicBezTo>
                  <a:pt x="264" y="0"/>
                  <a:pt x="340" y="98"/>
                  <a:pt x="340" y="220"/>
                </a:cubicBezTo>
                <a:cubicBezTo>
                  <a:pt x="340" y="231"/>
                  <a:pt x="339" y="242"/>
                  <a:pt x="338" y="253"/>
                </a:cubicBezTo>
                <a:lnTo>
                  <a:pt x="338" y="253"/>
                </a:lnTo>
                <a:lnTo>
                  <a:pt x="2" y="253"/>
                </a:lnTo>
                <a:lnTo>
                  <a:pt x="2" y="253"/>
                </a:lnTo>
                <a:cubicBezTo>
                  <a:pt x="1" y="242"/>
                  <a:pt x="0" y="231"/>
                  <a:pt x="0" y="220"/>
                </a:cubicBezTo>
                <a:cubicBezTo>
                  <a:pt x="0" y="98"/>
                  <a:pt x="76" y="0"/>
                  <a:pt x="170" y="0"/>
                </a:cubicBezTo>
                <a:close/>
              </a:path>
            </a:pathLst>
          </a:custGeom>
          <a:gradFill>
            <a:gsLst>
              <a:gs pos="50000">
                <a:srgbClr val="84AF7F"/>
              </a:gs>
              <a:gs pos="0">
                <a:srgbClr val="ADCAAA"/>
              </a:gs>
              <a:gs pos="100000">
                <a:srgbClr val="5B945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>
            <p:custDataLst>
              <p:tags r:id="rId4"/>
            </p:custDataLst>
          </p:nvPr>
        </p:nvSpPr>
        <p:spPr>
          <a:xfrm>
            <a:off x="1382875" y="5768080"/>
            <a:ext cx="1732048" cy="76143"/>
          </a:xfrm>
          <a:prstGeom prst="roundRect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rgbClr val="0CA45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925955" y="2139950"/>
            <a:ext cx="1638300" cy="9455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Apache Log4j2 远程代码执行漏洞</a:t>
            </a:r>
            <a:endParaRPr lang="zh-CN" altLang="en-US" sz="20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982925" y="3075831"/>
            <a:ext cx="2531948" cy="244137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漏洞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0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NO. 137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   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CVE-2021-44832</a:t>
            </a:r>
            <a:endParaRPr lang="zh-CN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7"/>
            </p:custDataLst>
          </p:nvPr>
        </p:nvGraphicFramePr>
        <p:xfrm>
          <a:off x="4057015" y="1427480"/>
          <a:ext cx="7245985" cy="4667250"/>
        </p:xfrm>
        <a:graphic>
          <a:graphicData uri="http://schemas.openxmlformats.org/drawingml/2006/table">
            <a:tbl>
              <a:tblPr firstRow="1" firstCol="1" bandRow="1">
                <a:tableStyleId>{18D41042-EFAF-4B7B-8C09-F79C465A4985}</a:tableStyleId>
              </a:tblPr>
              <a:tblGrid>
                <a:gridCol w="2308225"/>
                <a:gridCol w="4937760"/>
              </a:tblGrid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CVE-ID</a:t>
                      </a: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CVE-2021-44832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</a:tr>
              <a:tr h="751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漏洞类别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Apache Log4j2 远程代码执行漏洞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发现时间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2021-12-28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发现者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Sergey Zhelezov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漏洞等级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高危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20872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影响范围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Apache Log4j 2.0-beta9 到 2.17.0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  <p:custDataLst>
      <p:tags r:id="rId8"/>
    </p:custData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6821" y="388031"/>
            <a:ext cx="7073651" cy="565053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成因分析</a:t>
            </a:r>
            <a:r>
              <a:rPr lang="en-US" altLang="zh-CN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--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Apache Log4j2 远程代码执行漏洞</a:t>
            </a:r>
            <a:endParaRPr lang="zh-CN" altLang="en-US" sz="28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1478280" y="1684655"/>
            <a:ext cx="8934450" cy="38779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Log4j是一款开源Java日志工具，CVE-2021-44832 是存在于 Apache Log4j2 的配置文件处理过程中的一个远程代码执行漏洞，通过恶意的 JNDI 加载触发</a:t>
            </a:r>
            <a:r>
              <a:rPr lang="zh-CN" altLang="en-US" sz="280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</a:rPr>
              <a:t>；</a:t>
            </a:r>
            <a:endParaRPr lang="zh-CN" altLang="en-US" sz="2800">
              <a:sym typeface="Calibri" panose="020F0502020204030204"/>
            </a:endParaRP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攻击者提供恶意配置文件（其中包含恶意 JNDI 加载配置），当 Log4j2 读取并执行该配置文件时，会触发远程代码执行漏洞，</a:t>
            </a:r>
            <a:r>
              <a:rPr lang="zh-CN" altLang="en-US" sz="2800">
                <a:sym typeface="Calibri" panose="020F0502020204030204"/>
              </a:rPr>
              <a:t>未经身份验证的远程攻击者可以利用此漏洞执行任意代码。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6821" y="388031"/>
            <a:ext cx="7073651" cy="565053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漏洞复现</a:t>
            </a:r>
            <a:r>
              <a:rPr lang="en-US" altLang="zh-CN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--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Apache Log4j2 远程代码执行漏洞</a:t>
            </a:r>
            <a:endParaRPr lang="zh-CN" altLang="en-US" sz="28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5820" y="1066800"/>
            <a:ext cx="6096000" cy="6356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>
                <a:sym typeface="Calibri" panose="020F0502020204030204"/>
              </a:rPr>
              <a:t>一、环境搭建</a:t>
            </a:r>
            <a:endParaRPr lang="zh-CN" altLang="en-US" sz="2400" b="1"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 b="1">
              <a:sym typeface="Calibri" panose="020F0502020204030204"/>
            </a:endParaRPr>
          </a:p>
          <a:p>
            <a:pPr marL="457200" marR="0" lvl="1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使用docker-compose up –d #启动服务</a:t>
            </a:r>
            <a:endParaRPr kumimoji="0" lang="zh-CN" altLang="en-US" sz="24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457200" marR="0" lvl="1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靶机为kali192.168.200.12</a:t>
            </a:r>
            <a:endParaRPr kumimoji="0" lang="zh-CN" altLang="en-US" sz="24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1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3344" y="2625090"/>
            <a:ext cx="9036050" cy="345122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2"/>
    </p:custData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6821" y="388031"/>
            <a:ext cx="7073651" cy="565053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漏洞复现</a:t>
            </a:r>
            <a:r>
              <a:rPr lang="en-US" altLang="zh-CN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--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Apache Log4j2 远程代码执行漏洞</a:t>
            </a:r>
            <a:endParaRPr lang="zh-CN" altLang="en-US" sz="28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4875" y="953095"/>
            <a:ext cx="6753860" cy="843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p>
            <a:pPr marL="457200" marR="0" lvl="1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457200" marR="0" lvl="1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开启http服务，将目标文件上传到</a:t>
            </a:r>
            <a:r>
              <a:rPr kumimoji="0" lang="en-US" altLang="zh-CN" sz="24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8080</a:t>
            </a: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端口</a:t>
            </a:r>
            <a:endParaRPr kumimoji="0" lang="zh-CN" altLang="en-US" sz="24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5410" y="1978025"/>
            <a:ext cx="7172960" cy="6534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904875" y="2513330"/>
            <a:ext cx="6096000" cy="1111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 b="1">
              <a:sym typeface="Calibri" panose="020F0502020204030204"/>
            </a:endParaRPr>
          </a:p>
          <a:p>
            <a:pPr marL="457200" marR="0" lvl="1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开启远程运行工具</a:t>
            </a:r>
            <a:r>
              <a:rPr kumimoji="0" lang="en-US" altLang="zh-CN" sz="24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JNDI</a:t>
            </a:r>
            <a:endParaRPr kumimoji="0" lang="en-US" altLang="zh-CN" sz="24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0" y="3429000"/>
            <a:ext cx="8401685" cy="269049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6821" y="388031"/>
            <a:ext cx="7073651" cy="565053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漏洞复现</a:t>
            </a:r>
            <a:r>
              <a:rPr lang="en-US" altLang="zh-CN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--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Apache Log4j2 远程代码执行漏洞</a:t>
            </a:r>
            <a:endParaRPr lang="zh-CN" altLang="en-US" sz="28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r="22588"/>
          <a:stretch>
            <a:fillRect/>
          </a:stretch>
        </p:blipFill>
        <p:spPr>
          <a:xfrm>
            <a:off x="333300" y="2811306"/>
            <a:ext cx="5051425" cy="30822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115695" y="1122680"/>
            <a:ext cx="9317990" cy="11118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>
                <a:sym typeface="Calibri" panose="020F0502020204030204"/>
              </a:rPr>
              <a:t>二、漏洞利用</a:t>
            </a:r>
            <a:endParaRPr lang="zh-CN" altLang="en-US" sz="2400" b="1"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altLang="en-US" sz="2400" b="1">
              <a:sym typeface="Calibri" panose="020F0502020204030204"/>
            </a:endParaRPr>
          </a:p>
          <a:p>
            <a:pPr marL="457200" marR="0" lvl="1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修改config/log4j2.xml中的DataSource部分为生成的</a:t>
            </a:r>
            <a:r>
              <a:rPr kumimoji="0" lang="en-US" altLang="zh-CN" sz="24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JNDI</a:t>
            </a: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地址</a:t>
            </a:r>
            <a:endParaRPr kumimoji="0" lang="zh-CN" altLang="en-US" sz="24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457200" marR="0" lvl="1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修改test</a:t>
            </a:r>
            <a:r>
              <a:rPr kumimoji="0" lang="en-US" altLang="zh-CN" sz="24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.</a:t>
            </a: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java文件中的url地址为http服务地址</a:t>
            </a:r>
            <a:endParaRPr kumimoji="0" lang="zh-CN" altLang="en-US" sz="24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rcRect r="15872" b="22767"/>
          <a:stretch>
            <a:fillRect/>
          </a:stretch>
        </p:blipFill>
        <p:spPr>
          <a:xfrm>
            <a:off x="5524016" y="2893243"/>
            <a:ext cx="6327775" cy="291846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6821" y="388031"/>
            <a:ext cx="7073651" cy="565053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漏洞复现</a:t>
            </a:r>
            <a:r>
              <a:rPr lang="en-US" altLang="zh-CN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--</a:t>
            </a:r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Apache Log4j2 远程代码执行漏洞</a:t>
            </a:r>
            <a:endParaRPr lang="zh-CN" altLang="en-US" sz="28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2597" y="1649819"/>
            <a:ext cx="5981065" cy="4551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682597" y="833906"/>
            <a:ext cx="5334635" cy="38823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成功运行； 实现对靶机的远程控制</a:t>
            </a:r>
            <a:endParaRPr kumimoji="0" lang="zh-CN" altLang="en-US" sz="24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椭圆 2"/>
          <p:cNvSpPr/>
          <p:nvPr userDrawn="1"/>
        </p:nvSpPr>
        <p:spPr>
          <a:xfrm>
            <a:off x="-1356101" y="2226412"/>
            <a:ext cx="5851397" cy="5663377"/>
          </a:xfrm>
          <a:prstGeom prst="ellipse">
            <a:avLst/>
          </a:prstGeom>
          <a:solidFill>
            <a:srgbClr val="E2F0D9">
              <a:alpha val="69000"/>
            </a:srgbClr>
          </a:solidFill>
          <a:ln w="25400" cmpd="sng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2" name="椭圆 1"/>
          <p:cNvSpPr/>
          <p:nvPr userDrawn="1"/>
        </p:nvSpPr>
        <p:spPr>
          <a:xfrm>
            <a:off x="-769095" y="1551405"/>
            <a:ext cx="2061556" cy="2010527"/>
          </a:xfrm>
          <a:prstGeom prst="ellipse">
            <a:avLst/>
          </a:prstGeom>
          <a:solidFill>
            <a:srgbClr val="C5E0B4">
              <a:alpha val="73000"/>
            </a:srgbClr>
          </a:solidFill>
          <a:ln w="25400" cmpd="sng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10261347" y="3650080"/>
            <a:ext cx="2633056" cy="2546308"/>
          </a:xfrm>
          <a:prstGeom prst="ellipse">
            <a:avLst/>
          </a:prstGeom>
          <a:solidFill>
            <a:srgbClr val="E2F0D9">
              <a:alpha val="100000"/>
            </a:srgbClr>
          </a:solidFill>
          <a:ln w="25400" cmpd="sng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10261402" y="3134916"/>
            <a:ext cx="1144775" cy="1141371"/>
          </a:xfrm>
          <a:prstGeom prst="ellipse">
            <a:avLst/>
          </a:prstGeom>
          <a:solidFill>
            <a:srgbClr val="70AD47">
              <a:alpha val="58000"/>
            </a:srgbClr>
          </a:solidFill>
          <a:ln w="25400" cmpd="sng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11170682" y="2224069"/>
            <a:ext cx="680431" cy="665121"/>
          </a:xfrm>
          <a:prstGeom prst="ellipse">
            <a:avLst/>
          </a:prstGeom>
          <a:solidFill>
            <a:srgbClr val="00B050">
              <a:alpha val="24000"/>
            </a:srgbClr>
          </a:solidFill>
          <a:ln w="25400" cmpd="sng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8" name="圆角矩形 7"/>
          <p:cNvSpPr/>
          <p:nvPr userDrawn="1"/>
        </p:nvSpPr>
        <p:spPr>
          <a:xfrm>
            <a:off x="3129558" y="2643188"/>
            <a:ext cx="6453188" cy="1297781"/>
          </a:xfrm>
          <a:prstGeom prst="roundRect">
            <a:avLst/>
          </a:prstGeom>
          <a:solidFill>
            <a:srgbClr val="139E4B">
              <a:alpha val="72000"/>
            </a:srgbClr>
          </a:solidFill>
          <a:ln w="25400" cmpd="sng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3296245" y="2889171"/>
            <a:ext cx="7131844" cy="10707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0" tIns="0" rIns="0" bIns="0" numCol="1" spcCol="38100" rtlCol="0" anchor="t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80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/>
              </a:rPr>
              <a:t>（四）项目改进措施</a:t>
            </a:r>
            <a:endParaRPr kumimoji="0" lang="zh-CN" altLang="en-US" sz="48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7110" y="387985"/>
            <a:ext cx="8112760" cy="5651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漏洞修补建议</a:t>
            </a:r>
            <a:r>
              <a:rPr lang="en-US" altLang="zh-CN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01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--Apache Solr远程代码执行漏洞</a:t>
            </a:r>
            <a:endParaRPr lang="zh-CN" altLang="en-US" sz="28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812205" y="1875982"/>
            <a:ext cx="2873388" cy="3953239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>
            <a:outerShdw blurRad="215900" dist="50800" dir="5400000" sx="102000" sy="102000" algn="ctr" rotWithShape="0">
              <a:schemeClr val="accent1">
                <a:alpha val="15000"/>
              </a:schemeClr>
            </a:outerShdw>
          </a:effectLst>
        </p:spPr>
        <p:txBody>
          <a:bodyPr wrap="none" lIns="215900" tIns="935990" rIns="215900" bIns="36195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br>
              <a:rPr lang="zh-CN" altLang="en-US" sz="1400">
                <a:solidFill>
                  <a:srgbClr val="666666"/>
                </a:solidFill>
                <a:latin typeface="+mn-ea"/>
                <a:cs typeface="+mn-ea"/>
              </a:rPr>
            </a:br>
            <a:endParaRPr lang="zh-CN" altLang="en-US" sz="1400">
              <a:solidFill>
                <a:srgbClr val="666666"/>
              </a:solidFill>
              <a:latin typeface="+mn-ea"/>
              <a:cs typeface="+mn-ea"/>
            </a:endParaRPr>
          </a:p>
        </p:txBody>
      </p:sp>
      <p:sp>
        <p:nvSpPr>
          <p:cNvPr id="40" name="任意多边形 39"/>
          <p:cNvSpPr/>
          <p:nvPr>
            <p:custDataLst>
              <p:tags r:id="rId2"/>
            </p:custDataLst>
          </p:nvPr>
        </p:nvSpPr>
        <p:spPr>
          <a:xfrm>
            <a:off x="1008573" y="1709269"/>
            <a:ext cx="892073" cy="1145348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113" h="1429">
                <a:moveTo>
                  <a:pt x="1113" y="201"/>
                </a:moveTo>
                <a:lnTo>
                  <a:pt x="996" y="201"/>
                </a:lnTo>
                <a:lnTo>
                  <a:pt x="1113" y="201"/>
                </a:lnTo>
                <a:close/>
                <a:moveTo>
                  <a:pt x="173" y="0"/>
                </a:moveTo>
                <a:lnTo>
                  <a:pt x="183" y="0"/>
                </a:lnTo>
                <a:lnTo>
                  <a:pt x="1113" y="0"/>
                </a:lnTo>
                <a:lnTo>
                  <a:pt x="1113" y="1"/>
                </a:lnTo>
                <a:lnTo>
                  <a:pt x="1108" y="1"/>
                </a:lnTo>
                <a:cubicBezTo>
                  <a:pt x="1045" y="6"/>
                  <a:pt x="995" y="82"/>
                  <a:pt x="995" y="174"/>
                </a:cubicBezTo>
                <a:cubicBezTo>
                  <a:pt x="995" y="183"/>
                  <a:pt x="995" y="192"/>
                  <a:pt x="996" y="200"/>
                </a:cubicBezTo>
                <a:lnTo>
                  <a:pt x="996" y="201"/>
                </a:lnTo>
                <a:lnTo>
                  <a:pt x="989" y="201"/>
                </a:lnTo>
                <a:lnTo>
                  <a:pt x="989" y="904"/>
                </a:lnTo>
                <a:lnTo>
                  <a:pt x="989" y="909"/>
                </a:lnTo>
                <a:cubicBezTo>
                  <a:pt x="990" y="917"/>
                  <a:pt x="990" y="925"/>
                  <a:pt x="990" y="934"/>
                </a:cubicBezTo>
                <a:cubicBezTo>
                  <a:pt x="990" y="943"/>
                  <a:pt x="990" y="951"/>
                  <a:pt x="989" y="959"/>
                </a:cubicBezTo>
                <a:lnTo>
                  <a:pt x="989" y="964"/>
                </a:lnTo>
                <a:lnTo>
                  <a:pt x="989" y="971"/>
                </a:lnTo>
                <a:lnTo>
                  <a:pt x="989" y="973"/>
                </a:lnTo>
                <a:cubicBezTo>
                  <a:pt x="988" y="999"/>
                  <a:pt x="984" y="1025"/>
                  <a:pt x="977" y="1050"/>
                </a:cubicBezTo>
                <a:lnTo>
                  <a:pt x="975" y="1055"/>
                </a:lnTo>
                <a:lnTo>
                  <a:pt x="974" y="1058"/>
                </a:lnTo>
                <a:cubicBezTo>
                  <a:pt x="919" y="1271"/>
                  <a:pt x="726" y="1429"/>
                  <a:pt x="495" y="1429"/>
                </a:cubicBezTo>
                <a:cubicBezTo>
                  <a:pt x="264" y="1429"/>
                  <a:pt x="71" y="1271"/>
                  <a:pt x="16" y="1058"/>
                </a:cubicBezTo>
                <a:lnTo>
                  <a:pt x="15" y="1055"/>
                </a:lnTo>
                <a:lnTo>
                  <a:pt x="13" y="1050"/>
                </a:lnTo>
                <a:cubicBezTo>
                  <a:pt x="6" y="1025"/>
                  <a:pt x="2" y="999"/>
                  <a:pt x="1" y="973"/>
                </a:cubicBezTo>
                <a:lnTo>
                  <a:pt x="1" y="971"/>
                </a:lnTo>
                <a:lnTo>
                  <a:pt x="1" y="964"/>
                </a:lnTo>
                <a:lnTo>
                  <a:pt x="1" y="959"/>
                </a:lnTo>
                <a:cubicBezTo>
                  <a:pt x="0" y="951"/>
                  <a:pt x="0" y="943"/>
                  <a:pt x="0" y="934"/>
                </a:cubicBezTo>
                <a:cubicBezTo>
                  <a:pt x="0" y="925"/>
                  <a:pt x="0" y="917"/>
                  <a:pt x="1" y="909"/>
                </a:cubicBezTo>
                <a:lnTo>
                  <a:pt x="1" y="904"/>
                </a:lnTo>
                <a:lnTo>
                  <a:pt x="1" y="185"/>
                </a:lnTo>
                <a:lnTo>
                  <a:pt x="1" y="185"/>
                </a:lnTo>
                <a:lnTo>
                  <a:pt x="1" y="183"/>
                </a:lnTo>
                <a:cubicBezTo>
                  <a:pt x="1" y="181"/>
                  <a:pt x="1" y="178"/>
                  <a:pt x="1" y="175"/>
                </a:cubicBezTo>
                <a:cubicBezTo>
                  <a:pt x="1" y="84"/>
                  <a:pt x="72" y="10"/>
                  <a:pt x="164" y="1"/>
                </a:cubicBezTo>
                <a:lnTo>
                  <a:pt x="164" y="1"/>
                </a:lnTo>
                <a:lnTo>
                  <a:pt x="167" y="0"/>
                </a:lnTo>
                <a:cubicBezTo>
                  <a:pt x="169" y="0"/>
                  <a:pt x="171" y="0"/>
                  <a:pt x="173" y="0"/>
                </a:cubicBezTo>
                <a:close/>
              </a:path>
            </a:pathLst>
          </a:cu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rgbClr val="0CA45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st="25400" dir="5400000" sx="103000" sy="103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rIns="179705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latin typeface="+mn-ea"/>
                <a:cs typeface="+mn-ea"/>
                <a:sym typeface="+mn-ea"/>
              </a:rPr>
              <a:t>01</a:t>
            </a:r>
            <a:endParaRPr lang="en-US" altLang="zh-CN" b="1">
              <a:latin typeface="+mn-ea"/>
              <a:cs typeface="+mn-ea"/>
              <a:sym typeface="+mn-ea"/>
            </a:endParaRPr>
          </a:p>
        </p:txBody>
      </p:sp>
      <p:sp>
        <p:nvSpPr>
          <p:cNvPr id="43" name="任意多边形 42"/>
          <p:cNvSpPr/>
          <p:nvPr>
            <p:custDataLst>
              <p:tags r:id="rId3"/>
            </p:custDataLst>
          </p:nvPr>
        </p:nvSpPr>
        <p:spPr>
          <a:xfrm>
            <a:off x="1795649" y="1708468"/>
            <a:ext cx="216406" cy="16030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" h="253">
                <a:moveTo>
                  <a:pt x="170" y="0"/>
                </a:moveTo>
                <a:cubicBezTo>
                  <a:pt x="264" y="0"/>
                  <a:pt x="340" y="98"/>
                  <a:pt x="340" y="220"/>
                </a:cubicBezTo>
                <a:cubicBezTo>
                  <a:pt x="340" y="231"/>
                  <a:pt x="339" y="242"/>
                  <a:pt x="338" y="253"/>
                </a:cubicBezTo>
                <a:lnTo>
                  <a:pt x="338" y="253"/>
                </a:lnTo>
                <a:lnTo>
                  <a:pt x="2" y="253"/>
                </a:lnTo>
                <a:lnTo>
                  <a:pt x="2" y="253"/>
                </a:lnTo>
                <a:cubicBezTo>
                  <a:pt x="1" y="242"/>
                  <a:pt x="0" y="231"/>
                  <a:pt x="0" y="220"/>
                </a:cubicBezTo>
                <a:cubicBezTo>
                  <a:pt x="0" y="98"/>
                  <a:pt x="76" y="0"/>
                  <a:pt x="170" y="0"/>
                </a:cubicBezTo>
                <a:close/>
              </a:path>
            </a:pathLst>
          </a:custGeom>
          <a:gradFill>
            <a:gsLst>
              <a:gs pos="50000">
                <a:srgbClr val="84AF7F"/>
              </a:gs>
              <a:gs pos="0">
                <a:srgbClr val="ADCAAA"/>
              </a:gs>
              <a:gs pos="100000">
                <a:srgbClr val="5B945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>
            <p:custDataLst>
              <p:tags r:id="rId4"/>
            </p:custDataLst>
          </p:nvPr>
        </p:nvSpPr>
        <p:spPr>
          <a:xfrm>
            <a:off x="1382875" y="5768080"/>
            <a:ext cx="1732048" cy="76143"/>
          </a:xfrm>
          <a:prstGeom prst="roundRect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rgbClr val="0CA45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925955" y="2139950"/>
            <a:ext cx="1638300" cy="9455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Apache Solr远程代码执行漏洞</a:t>
            </a:r>
            <a:endParaRPr lang="zh-CN" altLang="en-US" sz="20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982925" y="3075831"/>
            <a:ext cx="2531948" cy="244137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漏洞1：</a:t>
            </a:r>
            <a:endParaRPr lang="zh-CN" altLang="en-US" sz="20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NO. 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279)   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CVE-2019-12409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09536" y="2375853"/>
            <a:ext cx="7773194" cy="39668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）将Solr的solr.in.sh的ENABLE_REMOTE_JMX_OPTS改为false，然后重启Solr。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）确认Solr管理员界面的“Java Properties”中无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com.sun.management.jmxremote相关属性。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）限制Solr的公网访问，仅允许可信流量通信。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6821" y="388031"/>
            <a:ext cx="7073651" cy="565053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漏洞修补建议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02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--Git凭证泄露漏洞</a:t>
            </a:r>
            <a:endParaRPr lang="zh-CN" altLang="en-US" sz="28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812205" y="1875982"/>
            <a:ext cx="2873388" cy="3953239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>
            <a:outerShdw blurRad="215900" dist="50800" dir="5400000" sx="102000" sy="102000" algn="ctr" rotWithShape="0">
              <a:schemeClr val="accent1">
                <a:alpha val="15000"/>
              </a:schemeClr>
            </a:outerShdw>
          </a:effectLst>
        </p:spPr>
        <p:txBody>
          <a:bodyPr wrap="none" lIns="215900" tIns="935990" rIns="215900" bIns="36195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br>
              <a:rPr lang="zh-CN" altLang="en-US" sz="1400">
                <a:solidFill>
                  <a:srgbClr val="666666"/>
                </a:solidFill>
                <a:latin typeface="+mn-ea"/>
                <a:cs typeface="+mn-ea"/>
              </a:rPr>
            </a:br>
            <a:endParaRPr lang="zh-CN" altLang="en-US" sz="1400">
              <a:solidFill>
                <a:srgbClr val="666666"/>
              </a:solidFill>
              <a:latin typeface="+mn-ea"/>
              <a:cs typeface="+mn-ea"/>
            </a:endParaRPr>
          </a:p>
        </p:txBody>
      </p:sp>
      <p:sp>
        <p:nvSpPr>
          <p:cNvPr id="40" name="任意多边形 39"/>
          <p:cNvSpPr/>
          <p:nvPr>
            <p:custDataLst>
              <p:tags r:id="rId2"/>
            </p:custDataLst>
          </p:nvPr>
        </p:nvSpPr>
        <p:spPr>
          <a:xfrm>
            <a:off x="1008573" y="1709269"/>
            <a:ext cx="892073" cy="1145348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113" h="1429">
                <a:moveTo>
                  <a:pt x="1113" y="201"/>
                </a:moveTo>
                <a:lnTo>
                  <a:pt x="996" y="201"/>
                </a:lnTo>
                <a:lnTo>
                  <a:pt x="1113" y="201"/>
                </a:lnTo>
                <a:close/>
                <a:moveTo>
                  <a:pt x="173" y="0"/>
                </a:moveTo>
                <a:lnTo>
                  <a:pt x="183" y="0"/>
                </a:lnTo>
                <a:lnTo>
                  <a:pt x="1113" y="0"/>
                </a:lnTo>
                <a:lnTo>
                  <a:pt x="1113" y="1"/>
                </a:lnTo>
                <a:lnTo>
                  <a:pt x="1108" y="1"/>
                </a:lnTo>
                <a:cubicBezTo>
                  <a:pt x="1045" y="6"/>
                  <a:pt x="995" y="82"/>
                  <a:pt x="995" y="174"/>
                </a:cubicBezTo>
                <a:cubicBezTo>
                  <a:pt x="995" y="183"/>
                  <a:pt x="995" y="192"/>
                  <a:pt x="996" y="200"/>
                </a:cubicBezTo>
                <a:lnTo>
                  <a:pt x="996" y="201"/>
                </a:lnTo>
                <a:lnTo>
                  <a:pt x="989" y="201"/>
                </a:lnTo>
                <a:lnTo>
                  <a:pt x="989" y="904"/>
                </a:lnTo>
                <a:lnTo>
                  <a:pt x="989" y="909"/>
                </a:lnTo>
                <a:cubicBezTo>
                  <a:pt x="990" y="917"/>
                  <a:pt x="990" y="925"/>
                  <a:pt x="990" y="934"/>
                </a:cubicBezTo>
                <a:cubicBezTo>
                  <a:pt x="990" y="943"/>
                  <a:pt x="990" y="951"/>
                  <a:pt x="989" y="959"/>
                </a:cubicBezTo>
                <a:lnTo>
                  <a:pt x="989" y="964"/>
                </a:lnTo>
                <a:lnTo>
                  <a:pt x="989" y="971"/>
                </a:lnTo>
                <a:lnTo>
                  <a:pt x="989" y="973"/>
                </a:lnTo>
                <a:cubicBezTo>
                  <a:pt x="988" y="999"/>
                  <a:pt x="984" y="1025"/>
                  <a:pt x="977" y="1050"/>
                </a:cubicBezTo>
                <a:lnTo>
                  <a:pt x="975" y="1055"/>
                </a:lnTo>
                <a:lnTo>
                  <a:pt x="974" y="1058"/>
                </a:lnTo>
                <a:cubicBezTo>
                  <a:pt x="919" y="1271"/>
                  <a:pt x="726" y="1429"/>
                  <a:pt x="495" y="1429"/>
                </a:cubicBezTo>
                <a:cubicBezTo>
                  <a:pt x="264" y="1429"/>
                  <a:pt x="71" y="1271"/>
                  <a:pt x="16" y="1058"/>
                </a:cubicBezTo>
                <a:lnTo>
                  <a:pt x="15" y="1055"/>
                </a:lnTo>
                <a:lnTo>
                  <a:pt x="13" y="1050"/>
                </a:lnTo>
                <a:cubicBezTo>
                  <a:pt x="6" y="1025"/>
                  <a:pt x="2" y="999"/>
                  <a:pt x="1" y="973"/>
                </a:cubicBezTo>
                <a:lnTo>
                  <a:pt x="1" y="971"/>
                </a:lnTo>
                <a:lnTo>
                  <a:pt x="1" y="964"/>
                </a:lnTo>
                <a:lnTo>
                  <a:pt x="1" y="959"/>
                </a:lnTo>
                <a:cubicBezTo>
                  <a:pt x="0" y="951"/>
                  <a:pt x="0" y="943"/>
                  <a:pt x="0" y="934"/>
                </a:cubicBezTo>
                <a:cubicBezTo>
                  <a:pt x="0" y="925"/>
                  <a:pt x="0" y="917"/>
                  <a:pt x="1" y="909"/>
                </a:cubicBezTo>
                <a:lnTo>
                  <a:pt x="1" y="904"/>
                </a:lnTo>
                <a:lnTo>
                  <a:pt x="1" y="185"/>
                </a:lnTo>
                <a:lnTo>
                  <a:pt x="1" y="185"/>
                </a:lnTo>
                <a:lnTo>
                  <a:pt x="1" y="183"/>
                </a:lnTo>
                <a:cubicBezTo>
                  <a:pt x="1" y="181"/>
                  <a:pt x="1" y="178"/>
                  <a:pt x="1" y="175"/>
                </a:cubicBezTo>
                <a:cubicBezTo>
                  <a:pt x="1" y="84"/>
                  <a:pt x="72" y="10"/>
                  <a:pt x="164" y="1"/>
                </a:cubicBezTo>
                <a:lnTo>
                  <a:pt x="164" y="1"/>
                </a:lnTo>
                <a:lnTo>
                  <a:pt x="167" y="0"/>
                </a:lnTo>
                <a:cubicBezTo>
                  <a:pt x="169" y="0"/>
                  <a:pt x="171" y="0"/>
                  <a:pt x="173" y="0"/>
                </a:cubicBezTo>
                <a:close/>
              </a:path>
            </a:pathLst>
          </a:cu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rgbClr val="0CA45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st="25400" dir="5400000" sx="103000" sy="103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rIns="179705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latin typeface="+mn-ea"/>
                <a:cs typeface="+mn-ea"/>
                <a:sym typeface="+mn-ea"/>
              </a:rPr>
              <a:t>02</a:t>
            </a:r>
            <a:endParaRPr lang="en-US" altLang="zh-CN" b="1">
              <a:latin typeface="+mn-ea"/>
              <a:cs typeface="+mn-ea"/>
              <a:sym typeface="+mn-ea"/>
            </a:endParaRPr>
          </a:p>
        </p:txBody>
      </p:sp>
      <p:sp>
        <p:nvSpPr>
          <p:cNvPr id="43" name="任意多边形 42"/>
          <p:cNvSpPr/>
          <p:nvPr>
            <p:custDataLst>
              <p:tags r:id="rId3"/>
            </p:custDataLst>
          </p:nvPr>
        </p:nvSpPr>
        <p:spPr>
          <a:xfrm>
            <a:off x="1795649" y="1708468"/>
            <a:ext cx="216406" cy="16030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" h="253">
                <a:moveTo>
                  <a:pt x="170" y="0"/>
                </a:moveTo>
                <a:cubicBezTo>
                  <a:pt x="264" y="0"/>
                  <a:pt x="340" y="98"/>
                  <a:pt x="340" y="220"/>
                </a:cubicBezTo>
                <a:cubicBezTo>
                  <a:pt x="340" y="231"/>
                  <a:pt x="339" y="242"/>
                  <a:pt x="338" y="253"/>
                </a:cubicBezTo>
                <a:lnTo>
                  <a:pt x="338" y="253"/>
                </a:lnTo>
                <a:lnTo>
                  <a:pt x="2" y="253"/>
                </a:lnTo>
                <a:lnTo>
                  <a:pt x="2" y="253"/>
                </a:lnTo>
                <a:cubicBezTo>
                  <a:pt x="1" y="242"/>
                  <a:pt x="0" y="231"/>
                  <a:pt x="0" y="220"/>
                </a:cubicBezTo>
                <a:cubicBezTo>
                  <a:pt x="0" y="98"/>
                  <a:pt x="76" y="0"/>
                  <a:pt x="170" y="0"/>
                </a:cubicBezTo>
                <a:close/>
              </a:path>
            </a:pathLst>
          </a:custGeom>
          <a:gradFill>
            <a:gsLst>
              <a:gs pos="50000">
                <a:srgbClr val="84AF7F"/>
              </a:gs>
              <a:gs pos="0">
                <a:srgbClr val="ADCAAA"/>
              </a:gs>
              <a:gs pos="100000">
                <a:srgbClr val="5B945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>
            <p:custDataLst>
              <p:tags r:id="rId4"/>
            </p:custDataLst>
          </p:nvPr>
        </p:nvSpPr>
        <p:spPr>
          <a:xfrm>
            <a:off x="1382875" y="5768080"/>
            <a:ext cx="1732048" cy="76143"/>
          </a:xfrm>
          <a:prstGeom prst="roundRect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rgbClr val="0CA45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925955" y="2139950"/>
            <a:ext cx="1638300" cy="9455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Git凭证泄露漏洞</a:t>
            </a:r>
            <a:endParaRPr lang="zh-CN" altLang="en-US" sz="20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982925" y="3075831"/>
            <a:ext cx="2531948" cy="244137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漏洞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0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NO. 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9)   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VE-2020-5260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56075" y="1868805"/>
            <a:ext cx="7218045" cy="39668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官方升级：目前官方已在最新版本中修复了该漏洞，受影响的用户尽快升级版本进行防护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使用以下命令禁用credential helper：</a:t>
            </a:r>
            <a:endParaRPr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2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git config --unset credential.helper</a:t>
            </a:r>
            <a:endParaRPr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2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git config --global --unset credential.helper</a:t>
            </a:r>
            <a:endParaRPr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2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git config --system --unset credential.helper</a:t>
            </a:r>
            <a:endParaRPr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检查git clone的URL，避免子模块与不受信仓库一起使用，不执行对不信任URL的git clone。</a:t>
            </a:r>
            <a:endParaRPr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6821" y="388031"/>
            <a:ext cx="7073651" cy="565053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漏洞修补建议</a:t>
            </a:r>
            <a:r>
              <a:rPr lang="en-US" alt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03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--Apache Log4j2 远程代码执行漏洞</a:t>
            </a:r>
            <a:endParaRPr lang="zh-CN" altLang="en-US" sz="28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812205" y="1875982"/>
            <a:ext cx="2873388" cy="3953239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>
            <a:outerShdw blurRad="215900" dist="50800" dir="5400000" sx="102000" sy="102000" algn="ctr" rotWithShape="0">
              <a:schemeClr val="accent1">
                <a:alpha val="15000"/>
              </a:schemeClr>
            </a:outerShdw>
          </a:effectLst>
        </p:spPr>
        <p:txBody>
          <a:bodyPr wrap="none" lIns="215900" tIns="935990" rIns="215900" bIns="36195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br>
              <a:rPr lang="zh-CN" altLang="en-US" sz="1400">
                <a:solidFill>
                  <a:srgbClr val="666666"/>
                </a:solidFill>
                <a:latin typeface="+mn-ea"/>
                <a:cs typeface="+mn-ea"/>
              </a:rPr>
            </a:br>
            <a:endParaRPr lang="zh-CN" altLang="en-US" sz="1400">
              <a:solidFill>
                <a:srgbClr val="666666"/>
              </a:solidFill>
              <a:latin typeface="+mn-ea"/>
              <a:cs typeface="+mn-ea"/>
            </a:endParaRPr>
          </a:p>
        </p:txBody>
      </p:sp>
      <p:sp>
        <p:nvSpPr>
          <p:cNvPr id="40" name="任意多边形 39"/>
          <p:cNvSpPr/>
          <p:nvPr>
            <p:custDataLst>
              <p:tags r:id="rId2"/>
            </p:custDataLst>
          </p:nvPr>
        </p:nvSpPr>
        <p:spPr>
          <a:xfrm>
            <a:off x="1008573" y="1709269"/>
            <a:ext cx="892073" cy="1145348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113" h="1429">
                <a:moveTo>
                  <a:pt x="1113" y="201"/>
                </a:moveTo>
                <a:lnTo>
                  <a:pt x="996" y="201"/>
                </a:lnTo>
                <a:lnTo>
                  <a:pt x="1113" y="201"/>
                </a:lnTo>
                <a:close/>
                <a:moveTo>
                  <a:pt x="173" y="0"/>
                </a:moveTo>
                <a:lnTo>
                  <a:pt x="183" y="0"/>
                </a:lnTo>
                <a:lnTo>
                  <a:pt x="1113" y="0"/>
                </a:lnTo>
                <a:lnTo>
                  <a:pt x="1113" y="1"/>
                </a:lnTo>
                <a:lnTo>
                  <a:pt x="1108" y="1"/>
                </a:lnTo>
                <a:cubicBezTo>
                  <a:pt x="1045" y="6"/>
                  <a:pt x="995" y="82"/>
                  <a:pt x="995" y="174"/>
                </a:cubicBezTo>
                <a:cubicBezTo>
                  <a:pt x="995" y="183"/>
                  <a:pt x="995" y="192"/>
                  <a:pt x="996" y="200"/>
                </a:cubicBezTo>
                <a:lnTo>
                  <a:pt x="996" y="201"/>
                </a:lnTo>
                <a:lnTo>
                  <a:pt x="989" y="201"/>
                </a:lnTo>
                <a:lnTo>
                  <a:pt x="989" y="904"/>
                </a:lnTo>
                <a:lnTo>
                  <a:pt x="989" y="909"/>
                </a:lnTo>
                <a:cubicBezTo>
                  <a:pt x="990" y="917"/>
                  <a:pt x="990" y="925"/>
                  <a:pt x="990" y="934"/>
                </a:cubicBezTo>
                <a:cubicBezTo>
                  <a:pt x="990" y="943"/>
                  <a:pt x="990" y="951"/>
                  <a:pt x="989" y="959"/>
                </a:cubicBezTo>
                <a:lnTo>
                  <a:pt x="989" y="964"/>
                </a:lnTo>
                <a:lnTo>
                  <a:pt x="989" y="971"/>
                </a:lnTo>
                <a:lnTo>
                  <a:pt x="989" y="973"/>
                </a:lnTo>
                <a:cubicBezTo>
                  <a:pt x="988" y="999"/>
                  <a:pt x="984" y="1025"/>
                  <a:pt x="977" y="1050"/>
                </a:cubicBezTo>
                <a:lnTo>
                  <a:pt x="975" y="1055"/>
                </a:lnTo>
                <a:lnTo>
                  <a:pt x="974" y="1058"/>
                </a:lnTo>
                <a:cubicBezTo>
                  <a:pt x="919" y="1271"/>
                  <a:pt x="726" y="1429"/>
                  <a:pt x="495" y="1429"/>
                </a:cubicBezTo>
                <a:cubicBezTo>
                  <a:pt x="264" y="1429"/>
                  <a:pt x="71" y="1271"/>
                  <a:pt x="16" y="1058"/>
                </a:cubicBezTo>
                <a:lnTo>
                  <a:pt x="15" y="1055"/>
                </a:lnTo>
                <a:lnTo>
                  <a:pt x="13" y="1050"/>
                </a:lnTo>
                <a:cubicBezTo>
                  <a:pt x="6" y="1025"/>
                  <a:pt x="2" y="999"/>
                  <a:pt x="1" y="973"/>
                </a:cubicBezTo>
                <a:lnTo>
                  <a:pt x="1" y="971"/>
                </a:lnTo>
                <a:lnTo>
                  <a:pt x="1" y="964"/>
                </a:lnTo>
                <a:lnTo>
                  <a:pt x="1" y="959"/>
                </a:lnTo>
                <a:cubicBezTo>
                  <a:pt x="0" y="951"/>
                  <a:pt x="0" y="943"/>
                  <a:pt x="0" y="934"/>
                </a:cubicBezTo>
                <a:cubicBezTo>
                  <a:pt x="0" y="925"/>
                  <a:pt x="0" y="917"/>
                  <a:pt x="1" y="909"/>
                </a:cubicBezTo>
                <a:lnTo>
                  <a:pt x="1" y="904"/>
                </a:lnTo>
                <a:lnTo>
                  <a:pt x="1" y="185"/>
                </a:lnTo>
                <a:lnTo>
                  <a:pt x="1" y="185"/>
                </a:lnTo>
                <a:lnTo>
                  <a:pt x="1" y="183"/>
                </a:lnTo>
                <a:cubicBezTo>
                  <a:pt x="1" y="181"/>
                  <a:pt x="1" y="178"/>
                  <a:pt x="1" y="175"/>
                </a:cubicBezTo>
                <a:cubicBezTo>
                  <a:pt x="1" y="84"/>
                  <a:pt x="72" y="10"/>
                  <a:pt x="164" y="1"/>
                </a:cubicBezTo>
                <a:lnTo>
                  <a:pt x="164" y="1"/>
                </a:lnTo>
                <a:lnTo>
                  <a:pt x="167" y="0"/>
                </a:lnTo>
                <a:cubicBezTo>
                  <a:pt x="169" y="0"/>
                  <a:pt x="171" y="0"/>
                  <a:pt x="173" y="0"/>
                </a:cubicBezTo>
                <a:close/>
              </a:path>
            </a:pathLst>
          </a:cu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rgbClr val="0CA45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st="25400" dir="5400000" sx="103000" sy="103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rIns="179705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latin typeface="+mn-ea"/>
                <a:cs typeface="+mn-ea"/>
                <a:sym typeface="+mn-ea"/>
              </a:rPr>
              <a:t>03</a:t>
            </a:r>
            <a:endParaRPr lang="en-US" altLang="zh-CN" b="1">
              <a:latin typeface="+mn-ea"/>
              <a:cs typeface="+mn-ea"/>
              <a:sym typeface="+mn-ea"/>
            </a:endParaRPr>
          </a:p>
        </p:txBody>
      </p:sp>
      <p:sp>
        <p:nvSpPr>
          <p:cNvPr id="43" name="任意多边形 42"/>
          <p:cNvSpPr/>
          <p:nvPr>
            <p:custDataLst>
              <p:tags r:id="rId3"/>
            </p:custDataLst>
          </p:nvPr>
        </p:nvSpPr>
        <p:spPr>
          <a:xfrm>
            <a:off x="1795649" y="1708468"/>
            <a:ext cx="216406" cy="16030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" h="253">
                <a:moveTo>
                  <a:pt x="170" y="0"/>
                </a:moveTo>
                <a:cubicBezTo>
                  <a:pt x="264" y="0"/>
                  <a:pt x="340" y="98"/>
                  <a:pt x="340" y="220"/>
                </a:cubicBezTo>
                <a:cubicBezTo>
                  <a:pt x="340" y="231"/>
                  <a:pt x="339" y="242"/>
                  <a:pt x="338" y="253"/>
                </a:cubicBezTo>
                <a:lnTo>
                  <a:pt x="338" y="253"/>
                </a:lnTo>
                <a:lnTo>
                  <a:pt x="2" y="253"/>
                </a:lnTo>
                <a:lnTo>
                  <a:pt x="2" y="253"/>
                </a:lnTo>
                <a:cubicBezTo>
                  <a:pt x="1" y="242"/>
                  <a:pt x="0" y="231"/>
                  <a:pt x="0" y="220"/>
                </a:cubicBezTo>
                <a:cubicBezTo>
                  <a:pt x="0" y="98"/>
                  <a:pt x="76" y="0"/>
                  <a:pt x="170" y="0"/>
                </a:cubicBezTo>
                <a:close/>
              </a:path>
            </a:pathLst>
          </a:custGeom>
          <a:gradFill>
            <a:gsLst>
              <a:gs pos="50000">
                <a:srgbClr val="84AF7F"/>
              </a:gs>
              <a:gs pos="0">
                <a:srgbClr val="ADCAAA"/>
              </a:gs>
              <a:gs pos="100000">
                <a:srgbClr val="5B945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>
            <p:custDataLst>
              <p:tags r:id="rId4"/>
            </p:custDataLst>
          </p:nvPr>
        </p:nvSpPr>
        <p:spPr>
          <a:xfrm>
            <a:off x="1382875" y="5768080"/>
            <a:ext cx="1732048" cy="76143"/>
          </a:xfrm>
          <a:prstGeom prst="roundRect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rgbClr val="0CA45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925955" y="2139950"/>
            <a:ext cx="1638300" cy="9455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Apache Log4j2 远程代码执行漏洞</a:t>
            </a:r>
            <a:endParaRPr lang="zh-CN" altLang="en-US" sz="20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982925" y="3075831"/>
            <a:ext cx="2531948" cy="244137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漏洞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lang="zh-CN" altLang="en-US" sz="20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NO. 137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   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CVE-2021-44832</a:t>
            </a:r>
            <a:endParaRPr lang="zh-CN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03700" y="2440305"/>
            <a:ext cx="7218045" cy="39668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（1）升级 Log4j: 升级到 Log4j 2.17.1 或更高版本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（2）使用安全的 JNDI 解析器: 避免使用不受信任的远程 JNDI 据源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（3）</a:t>
            </a:r>
            <a:r>
              <a:rPr 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确保</a:t>
            </a:r>
            <a:r>
              <a:rPr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配置文件安全性: 确保 Log4j 配置文件的来源是可信的，并且避免加载来自不可信来源的配置文件。</a:t>
            </a:r>
            <a:endParaRPr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椭圆 2"/>
          <p:cNvSpPr/>
          <p:nvPr userDrawn="1"/>
        </p:nvSpPr>
        <p:spPr>
          <a:xfrm>
            <a:off x="-1356101" y="2226412"/>
            <a:ext cx="5851397" cy="5663377"/>
          </a:xfrm>
          <a:prstGeom prst="ellipse">
            <a:avLst/>
          </a:prstGeom>
          <a:solidFill>
            <a:srgbClr val="E2F0D9">
              <a:alpha val="69000"/>
            </a:srgbClr>
          </a:solidFill>
          <a:ln w="25400" cmpd="sng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2" name="椭圆 1"/>
          <p:cNvSpPr/>
          <p:nvPr userDrawn="1"/>
        </p:nvSpPr>
        <p:spPr>
          <a:xfrm>
            <a:off x="-769095" y="1551405"/>
            <a:ext cx="2061556" cy="2010527"/>
          </a:xfrm>
          <a:prstGeom prst="ellipse">
            <a:avLst/>
          </a:prstGeom>
          <a:solidFill>
            <a:srgbClr val="C5E0B4">
              <a:alpha val="73000"/>
            </a:srgbClr>
          </a:solidFill>
          <a:ln w="25400" cmpd="sng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10261347" y="3650080"/>
            <a:ext cx="2633056" cy="2546308"/>
          </a:xfrm>
          <a:prstGeom prst="ellipse">
            <a:avLst/>
          </a:prstGeom>
          <a:solidFill>
            <a:srgbClr val="E2F0D9">
              <a:alpha val="100000"/>
            </a:srgbClr>
          </a:solidFill>
          <a:ln w="25400" cmpd="sng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10261402" y="3134916"/>
            <a:ext cx="1144775" cy="1141371"/>
          </a:xfrm>
          <a:prstGeom prst="ellipse">
            <a:avLst/>
          </a:prstGeom>
          <a:solidFill>
            <a:srgbClr val="70AD47">
              <a:alpha val="58000"/>
            </a:srgbClr>
          </a:solidFill>
          <a:ln w="25400" cmpd="sng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11170682" y="2224069"/>
            <a:ext cx="680431" cy="665121"/>
          </a:xfrm>
          <a:prstGeom prst="ellipse">
            <a:avLst/>
          </a:prstGeom>
          <a:solidFill>
            <a:srgbClr val="00B050">
              <a:alpha val="24000"/>
            </a:srgbClr>
          </a:solidFill>
          <a:ln w="25400" cmpd="sng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8" name="圆角矩形 7"/>
          <p:cNvSpPr/>
          <p:nvPr userDrawn="1"/>
        </p:nvSpPr>
        <p:spPr>
          <a:xfrm>
            <a:off x="3129558" y="2643188"/>
            <a:ext cx="6453188" cy="1297781"/>
          </a:xfrm>
          <a:prstGeom prst="roundRect">
            <a:avLst/>
          </a:prstGeom>
          <a:solidFill>
            <a:srgbClr val="139E4B">
              <a:alpha val="72000"/>
            </a:srgbClr>
          </a:solidFill>
          <a:ln w="25400" cmpd="sng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3296245" y="2889171"/>
            <a:ext cx="7131844" cy="10707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0" tIns="0" rIns="0" bIns="0" numCol="1" spcCol="38100" rtlCol="0" anchor="t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80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/>
              </a:rPr>
              <a:t>（一）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/>
              </a:rPr>
              <a:t>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/>
              </a:rPr>
              <a:t>项目任务概述</a:t>
            </a:r>
            <a:endParaRPr kumimoji="0" lang="zh-CN" altLang="en-US" sz="4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3568517" y="2451075"/>
            <a:ext cx="9844775" cy="180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accent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 dirty="0">
                <a:gradFill>
                  <a:gsLst>
                    <a:gs pos="0">
                      <a:srgbClr val="A0B7A5"/>
                    </a:gs>
                    <a:gs pos="94000">
                      <a:srgbClr val="6AA18E"/>
                    </a:gs>
                  </a:gsLst>
                  <a:lin ang="5400000" scaled="1"/>
                </a:gradFill>
              </a:rPr>
              <a:t>Thanks for Watching</a:t>
            </a:r>
            <a:endParaRPr lang="zh-CN" altLang="en-US" dirty="0">
              <a:gradFill>
                <a:gsLst>
                  <a:gs pos="0">
                    <a:srgbClr val="A0B7A5"/>
                  </a:gs>
                  <a:gs pos="94000">
                    <a:srgbClr val="6AA18E"/>
                  </a:gs>
                </a:gsLst>
                <a:lin ang="5400000" scaled="1"/>
              </a:gradFill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-1453891" y="-1412138"/>
            <a:ext cx="5851397" cy="5663377"/>
          </a:xfrm>
          <a:prstGeom prst="ellipse">
            <a:avLst/>
          </a:prstGeom>
          <a:solidFill>
            <a:srgbClr val="9AD6B2">
              <a:alpha val="55000"/>
            </a:srgbClr>
          </a:solidFill>
          <a:ln w="25400" cmpd="sng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10261347" y="3650080"/>
            <a:ext cx="2633056" cy="2546308"/>
          </a:xfrm>
          <a:prstGeom prst="ellipse">
            <a:avLst/>
          </a:prstGeom>
          <a:solidFill>
            <a:srgbClr val="E2F0D9">
              <a:alpha val="100000"/>
            </a:srgbClr>
          </a:solidFill>
          <a:ln w="25400" cmpd="sng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10261402" y="3134916"/>
            <a:ext cx="1144775" cy="1141371"/>
          </a:xfrm>
          <a:prstGeom prst="ellipse">
            <a:avLst/>
          </a:prstGeom>
          <a:solidFill>
            <a:srgbClr val="70AD47">
              <a:alpha val="58000"/>
            </a:srgbClr>
          </a:solidFill>
          <a:ln w="25400" cmpd="sng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78460"/>
            <a:ext cx="4397375" cy="7283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项目任务概述</a:t>
            </a:r>
            <a:endParaRPr lang="zh-CN" altLang="en-US" sz="28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30325" y="1820545"/>
            <a:ext cx="4100195" cy="1282700"/>
            <a:chOff x="1067925" y="2499404"/>
            <a:chExt cx="3522647" cy="1672353"/>
          </a:xfrm>
        </p:grpSpPr>
        <p:sp>
          <p:nvSpPr>
            <p:cNvPr id="4" name="矩形 3"/>
            <p:cNvSpPr/>
            <p:nvPr/>
          </p:nvSpPr>
          <p:spPr>
            <a:xfrm>
              <a:off x="1067925" y="2499404"/>
              <a:ext cx="3522647" cy="16723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66700" sx="101000" sy="10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21771" y="2660844"/>
              <a:ext cx="3360072" cy="130890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Calibri" panose="020F0502020204030204"/>
                </a:rPr>
                <a:t>1. 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Calibri" panose="020F0502020204030204"/>
                </a:rPr>
                <a:t>对漏洞信息进行搜集整理，分析漏洞原理、触发条件、影响范围；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03345" y="3614901"/>
            <a:ext cx="4727575" cy="1797684"/>
            <a:chOff x="525372" y="2021971"/>
            <a:chExt cx="4069370" cy="1726044"/>
          </a:xfrm>
        </p:grpSpPr>
        <p:sp>
          <p:nvSpPr>
            <p:cNvPr id="8" name="矩形 7"/>
            <p:cNvSpPr/>
            <p:nvPr/>
          </p:nvSpPr>
          <p:spPr>
            <a:xfrm>
              <a:off x="1067590" y="2499971"/>
              <a:ext cx="3527152" cy="1248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66700" sx="101000" sy="10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525372" y="2021971"/>
              <a:ext cx="584194" cy="624664"/>
              <a:chOff x="525372" y="2021971"/>
              <a:chExt cx="584194" cy="624664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525372" y="2021971"/>
                <a:ext cx="584194" cy="624664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1" cstate="screen"/>
              <a:stretch>
                <a:fillRect/>
              </a:stretch>
            </p:blipFill>
            <p:spPr>
              <a:xfrm>
                <a:off x="679843" y="2187485"/>
                <a:ext cx="277292" cy="293603"/>
              </a:xfrm>
              <a:prstGeom prst="rect">
                <a:avLst/>
              </a:prstGeom>
            </p:spPr>
          </p:pic>
        </p:grpSp>
        <p:sp>
          <p:nvSpPr>
            <p:cNvPr id="12" name="文本框 11"/>
            <p:cNvSpPr txBox="1"/>
            <p:nvPr/>
          </p:nvSpPr>
          <p:spPr>
            <a:xfrm>
              <a:off x="1224643" y="2646635"/>
              <a:ext cx="3370081" cy="7999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Calibri" panose="020F0502020204030204"/>
                </a:rPr>
                <a:t>3. 基于分析编写脚本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Calibri" panose="020F0502020204030204"/>
                </a:rPr>
                <a:t>，运行</a:t>
              </a:r>
              <a:r>
                <a:rPr lang="en-US" altLang="zh-CN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Calibri" panose="020F0502020204030204"/>
                </a:rPr>
                <a:t>poc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Calibri" panose="020F0502020204030204"/>
                </a:rPr>
                <a:t>复现漏洞；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774455" y="1465426"/>
            <a:ext cx="4727575" cy="1797684"/>
            <a:chOff x="525372" y="2021971"/>
            <a:chExt cx="4069370" cy="1726044"/>
          </a:xfrm>
        </p:grpSpPr>
        <p:sp>
          <p:nvSpPr>
            <p:cNvPr id="20" name="矩形 19"/>
            <p:cNvSpPr/>
            <p:nvPr/>
          </p:nvSpPr>
          <p:spPr>
            <a:xfrm>
              <a:off x="1067590" y="2499971"/>
              <a:ext cx="3527152" cy="1248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66700" sx="101000" sy="10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525372" y="2021971"/>
              <a:ext cx="584194" cy="624664"/>
              <a:chOff x="525372" y="2021971"/>
              <a:chExt cx="584194" cy="624664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25372" y="2021971"/>
                <a:ext cx="584194" cy="624664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1" cstate="screen"/>
              <a:stretch>
                <a:fillRect/>
              </a:stretch>
            </p:blipFill>
            <p:spPr>
              <a:xfrm>
                <a:off x="679843" y="2187485"/>
                <a:ext cx="277292" cy="293603"/>
              </a:xfrm>
              <a:prstGeom prst="rect">
                <a:avLst/>
              </a:prstGeom>
            </p:spPr>
          </p:pic>
        </p:grpSp>
        <p:sp>
          <p:nvSpPr>
            <p:cNvPr id="24" name="文本框 23"/>
            <p:cNvSpPr txBox="1"/>
            <p:nvPr/>
          </p:nvSpPr>
          <p:spPr>
            <a:xfrm>
              <a:off x="1224643" y="2646635"/>
              <a:ext cx="3370081" cy="7999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Calibri" panose="020F0502020204030204"/>
                </a:rPr>
                <a:t>2. docker环境复现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Calibri" panose="020F0502020204030204"/>
                </a:rPr>
                <a:t>，模拟漏洞环境；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842635" y="3693795"/>
            <a:ext cx="4727575" cy="1718945"/>
            <a:chOff x="525372" y="2021971"/>
            <a:chExt cx="4069370" cy="1726044"/>
          </a:xfrm>
        </p:grpSpPr>
        <p:sp>
          <p:nvSpPr>
            <p:cNvPr id="26" name="矩形 25"/>
            <p:cNvSpPr/>
            <p:nvPr/>
          </p:nvSpPr>
          <p:spPr>
            <a:xfrm>
              <a:off x="1067590" y="2499971"/>
              <a:ext cx="3527152" cy="1248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66700" sx="101000" sy="101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525372" y="2021971"/>
              <a:ext cx="584194" cy="624664"/>
              <a:chOff x="525372" y="2021971"/>
              <a:chExt cx="584194" cy="624664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25372" y="2021971"/>
                <a:ext cx="584194" cy="624664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1" cstate="screen"/>
              <a:stretch>
                <a:fillRect/>
              </a:stretch>
            </p:blipFill>
            <p:spPr>
              <a:xfrm>
                <a:off x="679843" y="2187485"/>
                <a:ext cx="277292" cy="293603"/>
              </a:xfrm>
              <a:prstGeom prst="rect">
                <a:avLst/>
              </a:prstGeom>
            </p:spPr>
          </p:pic>
        </p:grpSp>
        <p:sp>
          <p:nvSpPr>
            <p:cNvPr id="30" name="文本框 29"/>
            <p:cNvSpPr txBox="1"/>
            <p:nvPr/>
          </p:nvSpPr>
          <p:spPr>
            <a:xfrm>
              <a:off x="1224643" y="2646635"/>
              <a:ext cx="3370081" cy="79996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Calibri" panose="020F0502020204030204"/>
                </a:rPr>
                <a:t>4. </a:t>
              </a:r>
              <a:r>
                <a:rPr lang="zh-CN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Calibri" panose="020F0502020204030204"/>
                </a:rPr>
                <a:t>编写漏洞复现报告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Calibri" panose="020F0502020204030204"/>
                </a:rPr>
                <a:t>，记录</a:t>
              </a:r>
              <a:r>
                <a:rPr lang="en-US" altLang="zh-CN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Calibri" panose="020F0502020204030204"/>
                </a:rPr>
                <a:t>poc</a:t>
              </a:r>
              <a:r>
                <a:rPr lang="zh-CN" altLang="en-US" sz="20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Calibri" panose="020F0502020204030204"/>
                </a:rPr>
                <a:t>细节；</a:t>
              </a:r>
              <a:endPara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83036" y="1499603"/>
            <a:ext cx="322143" cy="292395"/>
          </a:xfrm>
          <a:prstGeom prst="rect">
            <a:avLst/>
          </a:prstGeom>
        </p:spPr>
      </p:pic>
      <p:sp>
        <p:nvSpPr>
          <p:cNvPr id="32" name="椭圆 31"/>
          <p:cNvSpPr/>
          <p:nvPr/>
        </p:nvSpPr>
        <p:spPr>
          <a:xfrm>
            <a:off x="654450" y="1465426"/>
            <a:ext cx="678685" cy="65059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832636" y="1638445"/>
            <a:ext cx="322143" cy="30578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椭圆 2"/>
          <p:cNvSpPr/>
          <p:nvPr userDrawn="1"/>
        </p:nvSpPr>
        <p:spPr>
          <a:xfrm>
            <a:off x="-1356101" y="2226412"/>
            <a:ext cx="5851397" cy="5663377"/>
          </a:xfrm>
          <a:prstGeom prst="ellipse">
            <a:avLst/>
          </a:prstGeom>
          <a:solidFill>
            <a:srgbClr val="E2F0D9">
              <a:alpha val="69000"/>
            </a:srgbClr>
          </a:solidFill>
          <a:ln w="25400" cmpd="sng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2" name="椭圆 1"/>
          <p:cNvSpPr/>
          <p:nvPr userDrawn="1"/>
        </p:nvSpPr>
        <p:spPr>
          <a:xfrm>
            <a:off x="-769095" y="1551405"/>
            <a:ext cx="2061556" cy="2010527"/>
          </a:xfrm>
          <a:prstGeom prst="ellipse">
            <a:avLst/>
          </a:prstGeom>
          <a:solidFill>
            <a:srgbClr val="C5E0B4">
              <a:alpha val="73000"/>
            </a:srgbClr>
          </a:solidFill>
          <a:ln w="25400" cmpd="sng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10261347" y="3650080"/>
            <a:ext cx="2633056" cy="2546308"/>
          </a:xfrm>
          <a:prstGeom prst="ellipse">
            <a:avLst/>
          </a:prstGeom>
          <a:solidFill>
            <a:srgbClr val="E2F0D9">
              <a:alpha val="100000"/>
            </a:srgbClr>
          </a:solidFill>
          <a:ln w="25400" cmpd="sng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10261402" y="3134916"/>
            <a:ext cx="1144775" cy="1141371"/>
          </a:xfrm>
          <a:prstGeom prst="ellipse">
            <a:avLst/>
          </a:prstGeom>
          <a:solidFill>
            <a:srgbClr val="70AD47">
              <a:alpha val="58000"/>
            </a:srgbClr>
          </a:solidFill>
          <a:ln w="25400" cmpd="sng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11170682" y="2224069"/>
            <a:ext cx="680431" cy="665121"/>
          </a:xfrm>
          <a:prstGeom prst="ellipse">
            <a:avLst/>
          </a:prstGeom>
          <a:solidFill>
            <a:srgbClr val="00B050">
              <a:alpha val="24000"/>
            </a:srgbClr>
          </a:solidFill>
          <a:ln w="25400" cmpd="sng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8" name="圆角矩形 7"/>
          <p:cNvSpPr/>
          <p:nvPr userDrawn="1"/>
        </p:nvSpPr>
        <p:spPr>
          <a:xfrm>
            <a:off x="3129558" y="2643188"/>
            <a:ext cx="6453188" cy="1297781"/>
          </a:xfrm>
          <a:prstGeom prst="roundRect">
            <a:avLst/>
          </a:prstGeom>
          <a:solidFill>
            <a:srgbClr val="139E4B">
              <a:alpha val="72000"/>
            </a:srgbClr>
          </a:solidFill>
          <a:ln w="25400" cmpd="sng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2872700" y="2893616"/>
            <a:ext cx="7131844" cy="10707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0" tIns="0" rIns="0" bIns="0" numCol="1" spcCol="38100" rtlCol="0" anchor="t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80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/>
              </a:rPr>
              <a:t> </a:t>
            </a:r>
            <a:r>
              <a:rPr lang="zh-CN" altLang="en-US" sz="480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/>
              </a:rPr>
              <a:t>（二）</a:t>
            </a:r>
            <a:r>
              <a:rPr lang="zh-CN" altLang="en-US" sz="4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小组分工及安排</a:t>
            </a:r>
            <a:endParaRPr kumimoji="0" lang="zh-CN" altLang="en-US" sz="48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0980" y="377825"/>
            <a:ext cx="5144770" cy="7283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项目小组分工及安排</a:t>
            </a:r>
            <a:endParaRPr lang="zh-CN" altLang="en-US" sz="28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655637" y="1630045"/>
          <a:ext cx="10880725" cy="4535170"/>
        </p:xfrm>
        <a:graphic>
          <a:graphicData uri="http://schemas.openxmlformats.org/drawingml/2006/table">
            <a:tbl>
              <a:tblPr firstRow="1" firstCol="1" bandRow="1">
                <a:tableStyleId>{18D41042-EFAF-4B7B-8C09-F79C465A4985}</a:tableStyleId>
              </a:tblPr>
              <a:tblGrid>
                <a:gridCol w="1607185"/>
                <a:gridCol w="1797050"/>
                <a:gridCol w="7476490"/>
              </a:tblGrid>
              <a:tr h="68897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姓名</a:t>
                      </a:r>
                      <a:endParaRPr lang="zh-CN" altLang="en-US" sz="2000" spc="13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学号</a:t>
                      </a:r>
                      <a:endParaRPr lang="zh-CN" altLang="en-US" sz="2000" spc="13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30">
                          <a:latin typeface="微软雅黑" panose="020B0503020204020204" charset="-122"/>
                          <a:ea typeface="微软雅黑" panose="020B0503020204020204" charset="-122"/>
                        </a:rPr>
                        <a:t>分工</a:t>
                      </a:r>
                      <a:endParaRPr lang="zh-CN" altLang="en-US" sz="2000" spc="13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 anchorCtr="0"/>
                </a:tc>
              </a:tr>
              <a:tr h="69723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常欣然</a:t>
                      </a:r>
                      <a:endParaRPr lang="zh-CN" altLang="en-US" sz="2000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2213483</a:t>
                      </a:r>
                      <a:endParaRPr lang="zh-CN" altLang="en-US" sz="2000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搭建</a:t>
                      </a:r>
                      <a:r>
                        <a:rPr lang="en-US" altLang="zh-CN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docker</a:t>
                      </a:r>
                      <a:r>
                        <a:rPr lang="zh-CN" altLang="en-US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环境，复现CVE-2020-5260，编写相关报告</a:t>
                      </a:r>
                      <a:endParaRPr lang="zh-CN" altLang="en-US" sz="2000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 anchorCtr="0"/>
                </a:tc>
              </a:tr>
              <a:tr h="61976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高玉格</a:t>
                      </a:r>
                      <a:endParaRPr lang="zh-CN" altLang="en-US" sz="2000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2212321</a:t>
                      </a:r>
                      <a:endParaRPr lang="zh-CN" altLang="en-US" sz="2000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编写实验报告，制作答辩</a:t>
                      </a:r>
                      <a:r>
                        <a:rPr lang="en-US" altLang="zh-CN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PPT</a:t>
                      </a:r>
                      <a:r>
                        <a:rPr lang="zh-CN" altLang="en-US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，答辩展示</a:t>
                      </a:r>
                      <a:endParaRPr lang="zh-CN" altLang="en-US" sz="2000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 anchorCtr="0"/>
                </a:tc>
              </a:tr>
              <a:tr h="62039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宋常秀</a:t>
                      </a:r>
                      <a:endParaRPr lang="zh-CN" altLang="en-US" sz="2000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2213038</a:t>
                      </a:r>
                      <a:endParaRPr lang="en-US" altLang="zh-CN" sz="2000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利用do</a:t>
                      </a:r>
                      <a:r>
                        <a:rPr lang="en-US" altLang="zh-CN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r>
                        <a:rPr lang="zh-CN" altLang="en-US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ker环境复现CVE-2</a:t>
                      </a:r>
                      <a:r>
                        <a:rPr lang="en-US" altLang="zh-CN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021</a:t>
                      </a:r>
                      <a:r>
                        <a:rPr lang="zh-CN" altLang="en-US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-</a:t>
                      </a:r>
                      <a:r>
                        <a:rPr lang="en-US" altLang="zh-CN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44832</a:t>
                      </a:r>
                      <a:r>
                        <a:rPr lang="zh-CN" altLang="en-US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，编写相关报告</a:t>
                      </a:r>
                      <a:endParaRPr lang="zh-CN" altLang="en-US" sz="2000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 anchorCtr="0"/>
                </a:tc>
              </a:tr>
              <a:tr h="61976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曹瑜</a:t>
                      </a:r>
                      <a:endParaRPr lang="zh-CN" altLang="en-US" sz="2000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2212794</a:t>
                      </a:r>
                      <a:endParaRPr lang="en-US" altLang="zh-CN" sz="2000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编写实验报告，制作答辩PPT，答辩展示</a:t>
                      </a:r>
                      <a:endParaRPr lang="zh-CN" altLang="en-US" sz="2000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 anchorCtr="0"/>
                </a:tc>
              </a:tr>
              <a:tr h="61976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马浩博</a:t>
                      </a:r>
                      <a:endParaRPr lang="zh-CN" altLang="en-US" sz="2000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2211616</a:t>
                      </a:r>
                      <a:endParaRPr lang="zh-CN" altLang="en-US" sz="2000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 anchorCtr="0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利用</a:t>
                      </a:r>
                      <a:r>
                        <a:rPr lang="en-US" altLang="zh-CN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docker</a:t>
                      </a:r>
                      <a:r>
                        <a:rPr lang="zh-CN" altLang="en-US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环境复现CVE-2</a:t>
                      </a:r>
                      <a:r>
                        <a:rPr lang="en-US" altLang="zh-CN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019</a:t>
                      </a:r>
                      <a:r>
                        <a:rPr lang="zh-CN" altLang="en-US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-</a:t>
                      </a:r>
                      <a:r>
                        <a:rPr lang="en-US" altLang="zh-CN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12409</a:t>
                      </a:r>
                      <a:r>
                        <a:rPr lang="zh-CN" altLang="en-US" sz="2000" spc="120">
                          <a:latin typeface="微软雅黑" panose="020B0503020204020204" charset="-122"/>
                          <a:ea typeface="微软雅黑" panose="020B0503020204020204" charset="-122"/>
                        </a:rPr>
                        <a:t>，编写相关报告</a:t>
                      </a:r>
                      <a:endParaRPr lang="zh-CN" altLang="en-US" sz="2000" spc="12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 anchorCtr="0"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椭圆 2"/>
          <p:cNvSpPr/>
          <p:nvPr userDrawn="1"/>
        </p:nvSpPr>
        <p:spPr>
          <a:xfrm>
            <a:off x="-1356101" y="2226412"/>
            <a:ext cx="5851397" cy="5663377"/>
          </a:xfrm>
          <a:prstGeom prst="ellipse">
            <a:avLst/>
          </a:prstGeom>
          <a:solidFill>
            <a:srgbClr val="E2F0D9">
              <a:alpha val="69000"/>
            </a:srgbClr>
          </a:solidFill>
          <a:ln w="25400" cmpd="sng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2" name="椭圆 1"/>
          <p:cNvSpPr/>
          <p:nvPr userDrawn="1"/>
        </p:nvSpPr>
        <p:spPr>
          <a:xfrm>
            <a:off x="-769095" y="1551405"/>
            <a:ext cx="2061556" cy="2010527"/>
          </a:xfrm>
          <a:prstGeom prst="ellipse">
            <a:avLst/>
          </a:prstGeom>
          <a:solidFill>
            <a:srgbClr val="C5E0B4">
              <a:alpha val="73000"/>
            </a:srgbClr>
          </a:solidFill>
          <a:ln w="25400" cmpd="sng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10261347" y="3650080"/>
            <a:ext cx="2633056" cy="2546308"/>
          </a:xfrm>
          <a:prstGeom prst="ellipse">
            <a:avLst/>
          </a:prstGeom>
          <a:solidFill>
            <a:srgbClr val="E2F0D9">
              <a:alpha val="100000"/>
            </a:srgbClr>
          </a:solidFill>
          <a:ln w="25400" cmpd="sng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10261402" y="3134916"/>
            <a:ext cx="1144775" cy="1141371"/>
          </a:xfrm>
          <a:prstGeom prst="ellipse">
            <a:avLst/>
          </a:prstGeom>
          <a:solidFill>
            <a:srgbClr val="70AD47">
              <a:alpha val="58000"/>
            </a:srgbClr>
          </a:solidFill>
          <a:ln w="25400" cmpd="sng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11170682" y="2224069"/>
            <a:ext cx="680431" cy="665121"/>
          </a:xfrm>
          <a:prstGeom prst="ellipse">
            <a:avLst/>
          </a:prstGeom>
          <a:solidFill>
            <a:srgbClr val="00B050">
              <a:alpha val="24000"/>
            </a:srgbClr>
          </a:solidFill>
          <a:ln w="25400" cmpd="sng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8" name="圆角矩形 7"/>
          <p:cNvSpPr/>
          <p:nvPr userDrawn="1"/>
        </p:nvSpPr>
        <p:spPr>
          <a:xfrm>
            <a:off x="3129558" y="2643188"/>
            <a:ext cx="6453188" cy="1297781"/>
          </a:xfrm>
          <a:prstGeom prst="roundRect">
            <a:avLst/>
          </a:prstGeom>
          <a:solidFill>
            <a:srgbClr val="139E4B">
              <a:alpha val="72000"/>
            </a:srgbClr>
          </a:solidFill>
          <a:ln w="25400" cmpd="sng">
            <a:noFill/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3296245" y="2889171"/>
            <a:ext cx="7131844" cy="107076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0" tIns="0" rIns="0" bIns="0" numCol="1" spcCol="38100" rtlCol="0" anchor="t" forceAA="0">
            <a:no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80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/>
              </a:rPr>
              <a:t>（三）项目完成情况</a:t>
            </a:r>
            <a:endParaRPr kumimoji="0" lang="zh-CN" altLang="en-US" sz="480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4723124" y="1682942"/>
            <a:ext cx="2873388" cy="3953239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>
            <a:outerShdw blurRad="215900" dist="50800" dir="5400000" sx="102000" sy="102000" algn="ctr" rotWithShape="0">
              <a:schemeClr val="accent1">
                <a:alpha val="15000"/>
              </a:schemeClr>
            </a:outerShdw>
          </a:effectLst>
        </p:spPr>
        <p:txBody>
          <a:bodyPr wrap="none" lIns="215900" tIns="935990" rIns="215900" bIns="36195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br>
              <a:rPr lang="zh-CN" altLang="en-US" sz="1400">
                <a:solidFill>
                  <a:srgbClr val="666666"/>
                </a:solidFill>
                <a:latin typeface="+mn-ea"/>
                <a:cs typeface="+mn-ea"/>
              </a:rPr>
            </a:br>
            <a:endParaRPr lang="zh-CN" altLang="en-US" sz="1400">
              <a:solidFill>
                <a:srgbClr val="666666"/>
              </a:solidFill>
              <a:latin typeface="+mn-ea"/>
              <a:cs typeface="+mn-ea"/>
            </a:endParaRPr>
          </a:p>
        </p:txBody>
      </p:sp>
      <p:sp>
        <p:nvSpPr>
          <p:cNvPr id="21" name="任意多边形 20"/>
          <p:cNvSpPr/>
          <p:nvPr>
            <p:custDataLst>
              <p:tags r:id="rId2"/>
            </p:custDataLst>
          </p:nvPr>
        </p:nvSpPr>
        <p:spPr>
          <a:xfrm>
            <a:off x="4919492" y="1516229"/>
            <a:ext cx="892073" cy="1145348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113" h="1429">
                <a:moveTo>
                  <a:pt x="1113" y="201"/>
                </a:moveTo>
                <a:lnTo>
                  <a:pt x="996" y="201"/>
                </a:lnTo>
                <a:lnTo>
                  <a:pt x="1113" y="201"/>
                </a:lnTo>
                <a:close/>
                <a:moveTo>
                  <a:pt x="173" y="0"/>
                </a:moveTo>
                <a:lnTo>
                  <a:pt x="183" y="0"/>
                </a:lnTo>
                <a:lnTo>
                  <a:pt x="1113" y="0"/>
                </a:lnTo>
                <a:lnTo>
                  <a:pt x="1113" y="1"/>
                </a:lnTo>
                <a:lnTo>
                  <a:pt x="1108" y="1"/>
                </a:lnTo>
                <a:cubicBezTo>
                  <a:pt x="1045" y="6"/>
                  <a:pt x="995" y="82"/>
                  <a:pt x="995" y="174"/>
                </a:cubicBezTo>
                <a:cubicBezTo>
                  <a:pt x="995" y="183"/>
                  <a:pt x="995" y="192"/>
                  <a:pt x="996" y="200"/>
                </a:cubicBezTo>
                <a:lnTo>
                  <a:pt x="996" y="201"/>
                </a:lnTo>
                <a:lnTo>
                  <a:pt x="989" y="201"/>
                </a:lnTo>
                <a:lnTo>
                  <a:pt x="989" y="904"/>
                </a:lnTo>
                <a:lnTo>
                  <a:pt x="989" y="909"/>
                </a:lnTo>
                <a:cubicBezTo>
                  <a:pt x="990" y="917"/>
                  <a:pt x="990" y="925"/>
                  <a:pt x="990" y="934"/>
                </a:cubicBezTo>
                <a:cubicBezTo>
                  <a:pt x="990" y="943"/>
                  <a:pt x="990" y="951"/>
                  <a:pt x="989" y="959"/>
                </a:cubicBezTo>
                <a:lnTo>
                  <a:pt x="989" y="964"/>
                </a:lnTo>
                <a:lnTo>
                  <a:pt x="989" y="971"/>
                </a:lnTo>
                <a:lnTo>
                  <a:pt x="989" y="973"/>
                </a:lnTo>
                <a:cubicBezTo>
                  <a:pt x="988" y="999"/>
                  <a:pt x="984" y="1025"/>
                  <a:pt x="977" y="1050"/>
                </a:cubicBezTo>
                <a:lnTo>
                  <a:pt x="975" y="1055"/>
                </a:lnTo>
                <a:lnTo>
                  <a:pt x="974" y="1058"/>
                </a:lnTo>
                <a:cubicBezTo>
                  <a:pt x="919" y="1271"/>
                  <a:pt x="726" y="1429"/>
                  <a:pt x="495" y="1429"/>
                </a:cubicBezTo>
                <a:cubicBezTo>
                  <a:pt x="264" y="1429"/>
                  <a:pt x="71" y="1271"/>
                  <a:pt x="16" y="1058"/>
                </a:cubicBezTo>
                <a:lnTo>
                  <a:pt x="15" y="1055"/>
                </a:lnTo>
                <a:lnTo>
                  <a:pt x="13" y="1050"/>
                </a:lnTo>
                <a:cubicBezTo>
                  <a:pt x="6" y="1025"/>
                  <a:pt x="2" y="999"/>
                  <a:pt x="1" y="973"/>
                </a:cubicBezTo>
                <a:lnTo>
                  <a:pt x="1" y="971"/>
                </a:lnTo>
                <a:lnTo>
                  <a:pt x="1" y="964"/>
                </a:lnTo>
                <a:lnTo>
                  <a:pt x="1" y="959"/>
                </a:lnTo>
                <a:cubicBezTo>
                  <a:pt x="0" y="951"/>
                  <a:pt x="0" y="943"/>
                  <a:pt x="0" y="934"/>
                </a:cubicBezTo>
                <a:cubicBezTo>
                  <a:pt x="0" y="925"/>
                  <a:pt x="0" y="917"/>
                  <a:pt x="1" y="909"/>
                </a:cubicBezTo>
                <a:lnTo>
                  <a:pt x="1" y="904"/>
                </a:lnTo>
                <a:lnTo>
                  <a:pt x="1" y="185"/>
                </a:lnTo>
                <a:lnTo>
                  <a:pt x="1" y="185"/>
                </a:lnTo>
                <a:lnTo>
                  <a:pt x="1" y="183"/>
                </a:lnTo>
                <a:cubicBezTo>
                  <a:pt x="1" y="181"/>
                  <a:pt x="1" y="178"/>
                  <a:pt x="1" y="175"/>
                </a:cubicBezTo>
                <a:cubicBezTo>
                  <a:pt x="1" y="84"/>
                  <a:pt x="72" y="10"/>
                  <a:pt x="164" y="1"/>
                </a:cubicBezTo>
                <a:lnTo>
                  <a:pt x="164" y="1"/>
                </a:lnTo>
                <a:lnTo>
                  <a:pt x="167" y="0"/>
                </a:lnTo>
                <a:cubicBezTo>
                  <a:pt x="169" y="0"/>
                  <a:pt x="171" y="0"/>
                  <a:pt x="173" y="0"/>
                </a:cubicBezTo>
                <a:close/>
              </a:path>
            </a:pathLst>
          </a:cu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rgbClr val="0CA45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st="25400" dir="5400000" sx="103000" sy="103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rIns="179705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latin typeface="+mn-ea"/>
                <a:cs typeface="+mn-ea"/>
                <a:sym typeface="+mn-ea"/>
              </a:rPr>
              <a:t>02</a:t>
            </a:r>
            <a:endParaRPr lang="en-US" altLang="zh-CN" b="1">
              <a:latin typeface="+mn-ea"/>
              <a:cs typeface="+mn-ea"/>
              <a:sym typeface="+mn-ea"/>
            </a:endParaRPr>
          </a:p>
        </p:txBody>
      </p:sp>
      <p:sp>
        <p:nvSpPr>
          <p:cNvPr id="22" name="任意多边形 21"/>
          <p:cNvSpPr/>
          <p:nvPr>
            <p:custDataLst>
              <p:tags r:id="rId3"/>
            </p:custDataLst>
          </p:nvPr>
        </p:nvSpPr>
        <p:spPr>
          <a:xfrm>
            <a:off x="5706568" y="1515428"/>
            <a:ext cx="216406" cy="16030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" h="253">
                <a:moveTo>
                  <a:pt x="170" y="0"/>
                </a:moveTo>
                <a:cubicBezTo>
                  <a:pt x="264" y="0"/>
                  <a:pt x="340" y="98"/>
                  <a:pt x="340" y="220"/>
                </a:cubicBezTo>
                <a:cubicBezTo>
                  <a:pt x="340" y="231"/>
                  <a:pt x="339" y="242"/>
                  <a:pt x="338" y="253"/>
                </a:cubicBezTo>
                <a:lnTo>
                  <a:pt x="338" y="253"/>
                </a:lnTo>
                <a:lnTo>
                  <a:pt x="2" y="253"/>
                </a:lnTo>
                <a:lnTo>
                  <a:pt x="2" y="253"/>
                </a:lnTo>
                <a:cubicBezTo>
                  <a:pt x="1" y="242"/>
                  <a:pt x="0" y="231"/>
                  <a:pt x="0" y="220"/>
                </a:cubicBezTo>
                <a:cubicBezTo>
                  <a:pt x="0" y="98"/>
                  <a:pt x="76" y="0"/>
                  <a:pt x="170" y="0"/>
                </a:cubicBezTo>
                <a:close/>
              </a:path>
            </a:pathLst>
          </a:custGeom>
          <a:gradFill>
            <a:gsLst>
              <a:gs pos="50000">
                <a:srgbClr val="84AF7F"/>
              </a:gs>
              <a:gs pos="0">
                <a:srgbClr val="ADCAAA"/>
              </a:gs>
              <a:gs pos="100000">
                <a:srgbClr val="5B945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>
            <p:custDataLst>
              <p:tags r:id="rId4"/>
            </p:custDataLst>
          </p:nvPr>
        </p:nvSpPr>
        <p:spPr>
          <a:xfrm>
            <a:off x="5293794" y="5575040"/>
            <a:ext cx="1732048" cy="76143"/>
          </a:xfrm>
          <a:prstGeom prst="roundRect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rgbClr val="0CA45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5"/>
            </p:custDataLst>
          </p:nvPr>
        </p:nvSpPr>
        <p:spPr>
          <a:xfrm>
            <a:off x="5922973" y="1946636"/>
            <a:ext cx="1551710" cy="9457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Git凭证泄露漏洞</a:t>
            </a:r>
            <a:endParaRPr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6"/>
            </p:custDataLst>
          </p:nvPr>
        </p:nvSpPr>
        <p:spPr>
          <a:xfrm>
            <a:off x="1281470" y="1682942"/>
            <a:ext cx="2873388" cy="3953239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>
            <a:outerShdw blurRad="215900" dist="50800" dir="5400000" sx="102000" sy="102000" algn="ctr" rotWithShape="0">
              <a:schemeClr val="accent1">
                <a:alpha val="15000"/>
              </a:schemeClr>
            </a:outerShdw>
          </a:effectLst>
        </p:spPr>
        <p:txBody>
          <a:bodyPr wrap="none" lIns="215900" tIns="935990" rIns="215900" bIns="36195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br>
              <a:rPr lang="zh-CN" altLang="en-US" sz="1400">
                <a:solidFill>
                  <a:srgbClr val="666666"/>
                </a:solidFill>
                <a:latin typeface="+mn-ea"/>
                <a:cs typeface="+mn-ea"/>
              </a:rPr>
            </a:br>
            <a:endParaRPr lang="zh-CN" altLang="en-US" sz="1400">
              <a:solidFill>
                <a:srgbClr val="666666"/>
              </a:solidFill>
              <a:latin typeface="+mn-ea"/>
              <a:cs typeface="+mn-ea"/>
            </a:endParaRPr>
          </a:p>
        </p:txBody>
      </p:sp>
      <p:sp>
        <p:nvSpPr>
          <p:cNvPr id="40" name="任意多边形 39"/>
          <p:cNvSpPr/>
          <p:nvPr>
            <p:custDataLst>
              <p:tags r:id="rId7"/>
            </p:custDataLst>
          </p:nvPr>
        </p:nvSpPr>
        <p:spPr>
          <a:xfrm>
            <a:off x="1477838" y="1516229"/>
            <a:ext cx="892073" cy="1145348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113" h="1429">
                <a:moveTo>
                  <a:pt x="1113" y="201"/>
                </a:moveTo>
                <a:lnTo>
                  <a:pt x="996" y="201"/>
                </a:lnTo>
                <a:lnTo>
                  <a:pt x="1113" y="201"/>
                </a:lnTo>
                <a:close/>
                <a:moveTo>
                  <a:pt x="173" y="0"/>
                </a:moveTo>
                <a:lnTo>
                  <a:pt x="183" y="0"/>
                </a:lnTo>
                <a:lnTo>
                  <a:pt x="1113" y="0"/>
                </a:lnTo>
                <a:lnTo>
                  <a:pt x="1113" y="1"/>
                </a:lnTo>
                <a:lnTo>
                  <a:pt x="1108" y="1"/>
                </a:lnTo>
                <a:cubicBezTo>
                  <a:pt x="1045" y="6"/>
                  <a:pt x="995" y="82"/>
                  <a:pt x="995" y="174"/>
                </a:cubicBezTo>
                <a:cubicBezTo>
                  <a:pt x="995" y="183"/>
                  <a:pt x="995" y="192"/>
                  <a:pt x="996" y="200"/>
                </a:cubicBezTo>
                <a:lnTo>
                  <a:pt x="996" y="201"/>
                </a:lnTo>
                <a:lnTo>
                  <a:pt x="989" y="201"/>
                </a:lnTo>
                <a:lnTo>
                  <a:pt x="989" y="904"/>
                </a:lnTo>
                <a:lnTo>
                  <a:pt x="989" y="909"/>
                </a:lnTo>
                <a:cubicBezTo>
                  <a:pt x="990" y="917"/>
                  <a:pt x="990" y="925"/>
                  <a:pt x="990" y="934"/>
                </a:cubicBezTo>
                <a:cubicBezTo>
                  <a:pt x="990" y="943"/>
                  <a:pt x="990" y="951"/>
                  <a:pt x="989" y="959"/>
                </a:cubicBezTo>
                <a:lnTo>
                  <a:pt x="989" y="964"/>
                </a:lnTo>
                <a:lnTo>
                  <a:pt x="989" y="971"/>
                </a:lnTo>
                <a:lnTo>
                  <a:pt x="989" y="973"/>
                </a:lnTo>
                <a:cubicBezTo>
                  <a:pt x="988" y="999"/>
                  <a:pt x="984" y="1025"/>
                  <a:pt x="977" y="1050"/>
                </a:cubicBezTo>
                <a:lnTo>
                  <a:pt x="975" y="1055"/>
                </a:lnTo>
                <a:lnTo>
                  <a:pt x="974" y="1058"/>
                </a:lnTo>
                <a:cubicBezTo>
                  <a:pt x="919" y="1271"/>
                  <a:pt x="726" y="1429"/>
                  <a:pt x="495" y="1429"/>
                </a:cubicBezTo>
                <a:cubicBezTo>
                  <a:pt x="264" y="1429"/>
                  <a:pt x="71" y="1271"/>
                  <a:pt x="16" y="1058"/>
                </a:cubicBezTo>
                <a:lnTo>
                  <a:pt x="15" y="1055"/>
                </a:lnTo>
                <a:lnTo>
                  <a:pt x="13" y="1050"/>
                </a:lnTo>
                <a:cubicBezTo>
                  <a:pt x="6" y="1025"/>
                  <a:pt x="2" y="999"/>
                  <a:pt x="1" y="973"/>
                </a:cubicBezTo>
                <a:lnTo>
                  <a:pt x="1" y="971"/>
                </a:lnTo>
                <a:lnTo>
                  <a:pt x="1" y="964"/>
                </a:lnTo>
                <a:lnTo>
                  <a:pt x="1" y="959"/>
                </a:lnTo>
                <a:cubicBezTo>
                  <a:pt x="0" y="951"/>
                  <a:pt x="0" y="943"/>
                  <a:pt x="0" y="934"/>
                </a:cubicBezTo>
                <a:cubicBezTo>
                  <a:pt x="0" y="925"/>
                  <a:pt x="0" y="917"/>
                  <a:pt x="1" y="909"/>
                </a:cubicBezTo>
                <a:lnTo>
                  <a:pt x="1" y="904"/>
                </a:lnTo>
                <a:lnTo>
                  <a:pt x="1" y="185"/>
                </a:lnTo>
                <a:lnTo>
                  <a:pt x="1" y="185"/>
                </a:lnTo>
                <a:lnTo>
                  <a:pt x="1" y="183"/>
                </a:lnTo>
                <a:cubicBezTo>
                  <a:pt x="1" y="181"/>
                  <a:pt x="1" y="178"/>
                  <a:pt x="1" y="175"/>
                </a:cubicBezTo>
                <a:cubicBezTo>
                  <a:pt x="1" y="84"/>
                  <a:pt x="72" y="10"/>
                  <a:pt x="164" y="1"/>
                </a:cubicBezTo>
                <a:lnTo>
                  <a:pt x="164" y="1"/>
                </a:lnTo>
                <a:lnTo>
                  <a:pt x="167" y="0"/>
                </a:lnTo>
                <a:cubicBezTo>
                  <a:pt x="169" y="0"/>
                  <a:pt x="171" y="0"/>
                  <a:pt x="173" y="0"/>
                </a:cubicBezTo>
                <a:close/>
              </a:path>
            </a:pathLst>
          </a:cu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rgbClr val="0CA45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st="25400" dir="5400000" sx="103000" sy="103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rIns="179705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latin typeface="+mn-ea"/>
                <a:cs typeface="+mn-ea"/>
                <a:sym typeface="+mn-ea"/>
              </a:rPr>
              <a:t>01</a:t>
            </a:r>
            <a:endParaRPr lang="en-US" altLang="zh-CN" b="1">
              <a:latin typeface="+mn-ea"/>
              <a:cs typeface="+mn-ea"/>
              <a:sym typeface="+mn-ea"/>
            </a:endParaRPr>
          </a:p>
        </p:txBody>
      </p:sp>
      <p:sp>
        <p:nvSpPr>
          <p:cNvPr id="43" name="任意多边形 42"/>
          <p:cNvSpPr/>
          <p:nvPr>
            <p:custDataLst>
              <p:tags r:id="rId8"/>
            </p:custDataLst>
          </p:nvPr>
        </p:nvSpPr>
        <p:spPr>
          <a:xfrm>
            <a:off x="2264914" y="1515428"/>
            <a:ext cx="216406" cy="16030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" h="253">
                <a:moveTo>
                  <a:pt x="170" y="0"/>
                </a:moveTo>
                <a:cubicBezTo>
                  <a:pt x="264" y="0"/>
                  <a:pt x="340" y="98"/>
                  <a:pt x="340" y="220"/>
                </a:cubicBezTo>
                <a:cubicBezTo>
                  <a:pt x="340" y="231"/>
                  <a:pt x="339" y="242"/>
                  <a:pt x="338" y="253"/>
                </a:cubicBezTo>
                <a:lnTo>
                  <a:pt x="338" y="253"/>
                </a:lnTo>
                <a:lnTo>
                  <a:pt x="2" y="253"/>
                </a:lnTo>
                <a:lnTo>
                  <a:pt x="2" y="253"/>
                </a:lnTo>
                <a:cubicBezTo>
                  <a:pt x="1" y="242"/>
                  <a:pt x="0" y="231"/>
                  <a:pt x="0" y="220"/>
                </a:cubicBezTo>
                <a:cubicBezTo>
                  <a:pt x="0" y="98"/>
                  <a:pt x="76" y="0"/>
                  <a:pt x="170" y="0"/>
                </a:cubicBezTo>
                <a:close/>
              </a:path>
            </a:pathLst>
          </a:custGeom>
          <a:gradFill>
            <a:gsLst>
              <a:gs pos="50000">
                <a:srgbClr val="84AF7F"/>
              </a:gs>
              <a:gs pos="0">
                <a:srgbClr val="ADCAAA"/>
              </a:gs>
              <a:gs pos="100000">
                <a:srgbClr val="5B945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>
            <p:custDataLst>
              <p:tags r:id="rId9"/>
            </p:custDataLst>
          </p:nvPr>
        </p:nvSpPr>
        <p:spPr>
          <a:xfrm>
            <a:off x="1852140" y="5575040"/>
            <a:ext cx="1732048" cy="76143"/>
          </a:xfrm>
          <a:prstGeom prst="roundRect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rgbClr val="0CA45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10"/>
            </p:custDataLst>
          </p:nvPr>
        </p:nvSpPr>
        <p:spPr>
          <a:xfrm>
            <a:off x="2395220" y="1946910"/>
            <a:ext cx="1638300" cy="9455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Apache Solr远程代码执行漏洞</a:t>
            </a:r>
            <a:endParaRPr lang="zh-CN" altLang="en-US" sz="20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11"/>
            </p:custDataLst>
          </p:nvPr>
        </p:nvSpPr>
        <p:spPr>
          <a:xfrm>
            <a:off x="8164777" y="1682942"/>
            <a:ext cx="2873388" cy="3953239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>
            <a:outerShdw blurRad="215900" dist="50800" dir="5400000" sx="102000" sy="102000" algn="ctr" rotWithShape="0">
              <a:schemeClr val="accent1">
                <a:alpha val="15000"/>
              </a:schemeClr>
            </a:outerShdw>
          </a:effectLst>
        </p:spPr>
        <p:txBody>
          <a:bodyPr wrap="none" lIns="215900" tIns="935990" rIns="215900" bIns="36195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br>
              <a:rPr lang="zh-CN" altLang="en-US" sz="1400">
                <a:solidFill>
                  <a:srgbClr val="666666"/>
                </a:solidFill>
                <a:latin typeface="+mn-ea"/>
                <a:cs typeface="+mn-ea"/>
              </a:rPr>
            </a:br>
            <a:endParaRPr lang="zh-CN" altLang="en-US" sz="1400">
              <a:solidFill>
                <a:srgbClr val="666666"/>
              </a:solidFill>
              <a:latin typeface="+mn-ea"/>
              <a:cs typeface="+mn-ea"/>
            </a:endParaRPr>
          </a:p>
        </p:txBody>
      </p:sp>
      <p:sp>
        <p:nvSpPr>
          <p:cNvPr id="55" name="任意多边形 54"/>
          <p:cNvSpPr/>
          <p:nvPr>
            <p:custDataLst>
              <p:tags r:id="rId12"/>
            </p:custDataLst>
          </p:nvPr>
        </p:nvSpPr>
        <p:spPr>
          <a:xfrm>
            <a:off x="8361145" y="1516229"/>
            <a:ext cx="892073" cy="1145348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113" h="1429">
                <a:moveTo>
                  <a:pt x="1113" y="201"/>
                </a:moveTo>
                <a:lnTo>
                  <a:pt x="996" y="201"/>
                </a:lnTo>
                <a:lnTo>
                  <a:pt x="1113" y="201"/>
                </a:lnTo>
                <a:close/>
                <a:moveTo>
                  <a:pt x="173" y="0"/>
                </a:moveTo>
                <a:lnTo>
                  <a:pt x="183" y="0"/>
                </a:lnTo>
                <a:lnTo>
                  <a:pt x="1113" y="0"/>
                </a:lnTo>
                <a:lnTo>
                  <a:pt x="1113" y="1"/>
                </a:lnTo>
                <a:lnTo>
                  <a:pt x="1108" y="1"/>
                </a:lnTo>
                <a:cubicBezTo>
                  <a:pt x="1045" y="6"/>
                  <a:pt x="995" y="82"/>
                  <a:pt x="995" y="174"/>
                </a:cubicBezTo>
                <a:cubicBezTo>
                  <a:pt x="995" y="183"/>
                  <a:pt x="995" y="192"/>
                  <a:pt x="996" y="200"/>
                </a:cubicBezTo>
                <a:lnTo>
                  <a:pt x="996" y="201"/>
                </a:lnTo>
                <a:lnTo>
                  <a:pt x="989" y="201"/>
                </a:lnTo>
                <a:lnTo>
                  <a:pt x="989" y="904"/>
                </a:lnTo>
                <a:lnTo>
                  <a:pt x="989" y="909"/>
                </a:lnTo>
                <a:cubicBezTo>
                  <a:pt x="990" y="917"/>
                  <a:pt x="990" y="925"/>
                  <a:pt x="990" y="934"/>
                </a:cubicBezTo>
                <a:cubicBezTo>
                  <a:pt x="990" y="943"/>
                  <a:pt x="990" y="951"/>
                  <a:pt x="989" y="959"/>
                </a:cubicBezTo>
                <a:lnTo>
                  <a:pt x="989" y="964"/>
                </a:lnTo>
                <a:lnTo>
                  <a:pt x="989" y="971"/>
                </a:lnTo>
                <a:lnTo>
                  <a:pt x="989" y="973"/>
                </a:lnTo>
                <a:cubicBezTo>
                  <a:pt x="988" y="999"/>
                  <a:pt x="984" y="1025"/>
                  <a:pt x="977" y="1050"/>
                </a:cubicBezTo>
                <a:lnTo>
                  <a:pt x="975" y="1055"/>
                </a:lnTo>
                <a:lnTo>
                  <a:pt x="974" y="1058"/>
                </a:lnTo>
                <a:cubicBezTo>
                  <a:pt x="919" y="1271"/>
                  <a:pt x="726" y="1429"/>
                  <a:pt x="495" y="1429"/>
                </a:cubicBezTo>
                <a:cubicBezTo>
                  <a:pt x="264" y="1429"/>
                  <a:pt x="71" y="1271"/>
                  <a:pt x="16" y="1058"/>
                </a:cubicBezTo>
                <a:lnTo>
                  <a:pt x="15" y="1055"/>
                </a:lnTo>
                <a:lnTo>
                  <a:pt x="13" y="1050"/>
                </a:lnTo>
                <a:cubicBezTo>
                  <a:pt x="6" y="1025"/>
                  <a:pt x="2" y="999"/>
                  <a:pt x="1" y="973"/>
                </a:cubicBezTo>
                <a:lnTo>
                  <a:pt x="1" y="971"/>
                </a:lnTo>
                <a:lnTo>
                  <a:pt x="1" y="964"/>
                </a:lnTo>
                <a:lnTo>
                  <a:pt x="1" y="959"/>
                </a:lnTo>
                <a:cubicBezTo>
                  <a:pt x="0" y="951"/>
                  <a:pt x="0" y="943"/>
                  <a:pt x="0" y="934"/>
                </a:cubicBezTo>
                <a:cubicBezTo>
                  <a:pt x="0" y="925"/>
                  <a:pt x="0" y="917"/>
                  <a:pt x="1" y="909"/>
                </a:cubicBezTo>
                <a:lnTo>
                  <a:pt x="1" y="904"/>
                </a:lnTo>
                <a:lnTo>
                  <a:pt x="1" y="185"/>
                </a:lnTo>
                <a:lnTo>
                  <a:pt x="1" y="185"/>
                </a:lnTo>
                <a:lnTo>
                  <a:pt x="1" y="183"/>
                </a:lnTo>
                <a:cubicBezTo>
                  <a:pt x="1" y="181"/>
                  <a:pt x="1" y="178"/>
                  <a:pt x="1" y="175"/>
                </a:cubicBezTo>
                <a:cubicBezTo>
                  <a:pt x="1" y="84"/>
                  <a:pt x="72" y="10"/>
                  <a:pt x="164" y="1"/>
                </a:cubicBezTo>
                <a:lnTo>
                  <a:pt x="164" y="1"/>
                </a:lnTo>
                <a:lnTo>
                  <a:pt x="167" y="0"/>
                </a:lnTo>
                <a:cubicBezTo>
                  <a:pt x="169" y="0"/>
                  <a:pt x="171" y="0"/>
                  <a:pt x="173" y="0"/>
                </a:cubicBezTo>
                <a:close/>
              </a:path>
            </a:pathLst>
          </a:cu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rgbClr val="0CA45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st="25400" dir="5400000" sx="103000" sy="103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rIns="179705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latin typeface="+mn-ea"/>
                <a:cs typeface="+mn-ea"/>
                <a:sym typeface="+mn-ea"/>
              </a:rPr>
              <a:t>03</a:t>
            </a:r>
            <a:endParaRPr lang="en-US" altLang="zh-CN" b="1">
              <a:latin typeface="+mn-ea"/>
              <a:cs typeface="+mn-ea"/>
              <a:sym typeface="+mn-ea"/>
            </a:endParaRPr>
          </a:p>
        </p:txBody>
      </p:sp>
      <p:sp>
        <p:nvSpPr>
          <p:cNvPr id="56" name="任意多边形 55"/>
          <p:cNvSpPr/>
          <p:nvPr>
            <p:custDataLst>
              <p:tags r:id="rId13"/>
            </p:custDataLst>
          </p:nvPr>
        </p:nvSpPr>
        <p:spPr>
          <a:xfrm>
            <a:off x="9148221" y="1515428"/>
            <a:ext cx="216406" cy="16030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" h="253">
                <a:moveTo>
                  <a:pt x="170" y="0"/>
                </a:moveTo>
                <a:cubicBezTo>
                  <a:pt x="264" y="0"/>
                  <a:pt x="340" y="98"/>
                  <a:pt x="340" y="220"/>
                </a:cubicBezTo>
                <a:cubicBezTo>
                  <a:pt x="340" y="231"/>
                  <a:pt x="339" y="242"/>
                  <a:pt x="338" y="253"/>
                </a:cubicBezTo>
                <a:lnTo>
                  <a:pt x="338" y="253"/>
                </a:lnTo>
                <a:lnTo>
                  <a:pt x="2" y="253"/>
                </a:lnTo>
                <a:lnTo>
                  <a:pt x="2" y="253"/>
                </a:lnTo>
                <a:cubicBezTo>
                  <a:pt x="1" y="242"/>
                  <a:pt x="0" y="231"/>
                  <a:pt x="0" y="220"/>
                </a:cubicBezTo>
                <a:cubicBezTo>
                  <a:pt x="0" y="98"/>
                  <a:pt x="76" y="0"/>
                  <a:pt x="170" y="0"/>
                </a:cubicBezTo>
                <a:close/>
              </a:path>
            </a:pathLst>
          </a:custGeom>
          <a:gradFill>
            <a:gsLst>
              <a:gs pos="50000">
                <a:srgbClr val="84AF7F"/>
              </a:gs>
              <a:gs pos="0">
                <a:srgbClr val="ADCAAA"/>
              </a:gs>
              <a:gs pos="100000">
                <a:srgbClr val="5B945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7" name="圆角矩形 56"/>
          <p:cNvSpPr/>
          <p:nvPr>
            <p:custDataLst>
              <p:tags r:id="rId14"/>
            </p:custDataLst>
          </p:nvPr>
        </p:nvSpPr>
        <p:spPr>
          <a:xfrm>
            <a:off x="8735447" y="5575040"/>
            <a:ext cx="1732048" cy="76143"/>
          </a:xfrm>
          <a:prstGeom prst="roundRect">
            <a:avLst/>
          </a:prstGeom>
          <a:gradFill>
            <a:gsLst>
              <a:gs pos="50000">
                <a:srgbClr val="84AF7F"/>
              </a:gs>
              <a:gs pos="0">
                <a:srgbClr val="ADCAAA"/>
              </a:gs>
              <a:gs pos="100000">
                <a:srgbClr val="5B9454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15"/>
            </p:custDataLst>
          </p:nvPr>
        </p:nvSpPr>
        <p:spPr>
          <a:xfrm>
            <a:off x="9315732" y="1806301"/>
            <a:ext cx="1551710" cy="94577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/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Apache Log4j2 远程代码执行漏洞</a:t>
            </a:r>
            <a:endParaRPr lang="zh-CN" altLang="en-US" sz="20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矩形 8"/>
          <p:cNvSpPr/>
          <p:nvPr>
            <p:custDataLst>
              <p:tags r:id="rId16"/>
            </p:custDataLst>
          </p:nvPr>
        </p:nvSpPr>
        <p:spPr>
          <a:xfrm>
            <a:off x="1452190" y="2882791"/>
            <a:ext cx="2531948" cy="244137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漏洞1：</a:t>
            </a:r>
            <a:endParaRPr lang="zh-CN" altLang="en-US" sz="20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NO. 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279)   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CVE-2019-12409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矩形 9"/>
          <p:cNvSpPr/>
          <p:nvPr>
            <p:custDataLst>
              <p:tags r:id="rId17"/>
            </p:custDataLst>
          </p:nvPr>
        </p:nvSpPr>
        <p:spPr>
          <a:xfrm>
            <a:off x="4893844" y="2882791"/>
            <a:ext cx="2531948" cy="244137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漏洞</a:t>
            </a:r>
            <a:r>
              <a:rPr lang="en-US" altLang="zh-CN" sz="20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0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zh-CN" altLang="en-US" sz="20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20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NO. 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9) </a:t>
            </a:r>
            <a:endParaRPr lang="zh-CN" altLang="en-US" sz="20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20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VE-2020-5260</a:t>
            </a:r>
            <a:endParaRPr lang="zh-CN" altLang="en-US" sz="20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矩形 11"/>
          <p:cNvSpPr/>
          <p:nvPr>
            <p:custDataLst>
              <p:tags r:id="rId18"/>
            </p:custDataLst>
          </p:nvPr>
        </p:nvSpPr>
        <p:spPr>
          <a:xfrm>
            <a:off x="8335497" y="2882791"/>
            <a:ext cx="2531948" cy="244137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漏洞3：</a:t>
            </a:r>
            <a:endParaRPr lang="zh-CN" altLang="en-US" sz="20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20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NO. 137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 </a:t>
            </a:r>
            <a:endParaRPr lang="zh-CN" altLang="en-US" sz="20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endParaRPr lang="zh-CN" altLang="en-US" sz="20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CVE-2021-44832</a:t>
            </a:r>
            <a:endParaRPr lang="zh-CN" altLang="en-US" sz="20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1335" y="378460"/>
            <a:ext cx="5487670" cy="7283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项目完成情况的思考与复盘</a:t>
            </a:r>
            <a:endParaRPr lang="zh-CN" altLang="en-US" sz="28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9"/>
    </p:custData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1006821" y="388031"/>
            <a:ext cx="7073651" cy="565053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漏洞介绍</a:t>
            </a:r>
            <a:r>
              <a:rPr lang="en-US" altLang="zh-CN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01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--Apache Solr远程代码执行漏洞</a:t>
            </a:r>
            <a:endParaRPr lang="zh-CN" altLang="en-US" sz="2800" b="1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812205" y="1875982"/>
            <a:ext cx="2873388" cy="3953239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>
            <a:outerShdw blurRad="215900" dist="50800" dir="5400000" sx="102000" sy="102000" algn="ctr" rotWithShape="0">
              <a:schemeClr val="accent1">
                <a:alpha val="15000"/>
              </a:schemeClr>
            </a:outerShdw>
          </a:effectLst>
        </p:spPr>
        <p:txBody>
          <a:bodyPr wrap="none" lIns="215900" tIns="935990" rIns="215900" bIns="36195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br>
              <a:rPr lang="zh-CN" altLang="en-US" sz="1400">
                <a:solidFill>
                  <a:srgbClr val="666666"/>
                </a:solidFill>
                <a:latin typeface="+mn-ea"/>
                <a:cs typeface="+mn-ea"/>
              </a:rPr>
            </a:br>
            <a:endParaRPr lang="zh-CN" altLang="en-US" sz="1400">
              <a:solidFill>
                <a:srgbClr val="666666"/>
              </a:solidFill>
              <a:latin typeface="+mn-ea"/>
              <a:cs typeface="+mn-ea"/>
            </a:endParaRPr>
          </a:p>
        </p:txBody>
      </p:sp>
      <p:sp>
        <p:nvSpPr>
          <p:cNvPr id="40" name="任意多边形 39"/>
          <p:cNvSpPr/>
          <p:nvPr>
            <p:custDataLst>
              <p:tags r:id="rId2"/>
            </p:custDataLst>
          </p:nvPr>
        </p:nvSpPr>
        <p:spPr>
          <a:xfrm>
            <a:off x="1008573" y="1709269"/>
            <a:ext cx="892073" cy="1145348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113" h="1429">
                <a:moveTo>
                  <a:pt x="1113" y="201"/>
                </a:moveTo>
                <a:lnTo>
                  <a:pt x="996" y="201"/>
                </a:lnTo>
                <a:lnTo>
                  <a:pt x="1113" y="201"/>
                </a:lnTo>
                <a:close/>
                <a:moveTo>
                  <a:pt x="173" y="0"/>
                </a:moveTo>
                <a:lnTo>
                  <a:pt x="183" y="0"/>
                </a:lnTo>
                <a:lnTo>
                  <a:pt x="1113" y="0"/>
                </a:lnTo>
                <a:lnTo>
                  <a:pt x="1113" y="1"/>
                </a:lnTo>
                <a:lnTo>
                  <a:pt x="1108" y="1"/>
                </a:lnTo>
                <a:cubicBezTo>
                  <a:pt x="1045" y="6"/>
                  <a:pt x="995" y="82"/>
                  <a:pt x="995" y="174"/>
                </a:cubicBezTo>
                <a:cubicBezTo>
                  <a:pt x="995" y="183"/>
                  <a:pt x="995" y="192"/>
                  <a:pt x="996" y="200"/>
                </a:cubicBezTo>
                <a:lnTo>
                  <a:pt x="996" y="201"/>
                </a:lnTo>
                <a:lnTo>
                  <a:pt x="989" y="201"/>
                </a:lnTo>
                <a:lnTo>
                  <a:pt x="989" y="904"/>
                </a:lnTo>
                <a:lnTo>
                  <a:pt x="989" y="909"/>
                </a:lnTo>
                <a:cubicBezTo>
                  <a:pt x="990" y="917"/>
                  <a:pt x="990" y="925"/>
                  <a:pt x="990" y="934"/>
                </a:cubicBezTo>
                <a:cubicBezTo>
                  <a:pt x="990" y="943"/>
                  <a:pt x="990" y="951"/>
                  <a:pt x="989" y="959"/>
                </a:cubicBezTo>
                <a:lnTo>
                  <a:pt x="989" y="964"/>
                </a:lnTo>
                <a:lnTo>
                  <a:pt x="989" y="971"/>
                </a:lnTo>
                <a:lnTo>
                  <a:pt x="989" y="973"/>
                </a:lnTo>
                <a:cubicBezTo>
                  <a:pt x="988" y="999"/>
                  <a:pt x="984" y="1025"/>
                  <a:pt x="977" y="1050"/>
                </a:cubicBezTo>
                <a:lnTo>
                  <a:pt x="975" y="1055"/>
                </a:lnTo>
                <a:lnTo>
                  <a:pt x="974" y="1058"/>
                </a:lnTo>
                <a:cubicBezTo>
                  <a:pt x="919" y="1271"/>
                  <a:pt x="726" y="1429"/>
                  <a:pt x="495" y="1429"/>
                </a:cubicBezTo>
                <a:cubicBezTo>
                  <a:pt x="264" y="1429"/>
                  <a:pt x="71" y="1271"/>
                  <a:pt x="16" y="1058"/>
                </a:cubicBezTo>
                <a:lnTo>
                  <a:pt x="15" y="1055"/>
                </a:lnTo>
                <a:lnTo>
                  <a:pt x="13" y="1050"/>
                </a:lnTo>
                <a:cubicBezTo>
                  <a:pt x="6" y="1025"/>
                  <a:pt x="2" y="999"/>
                  <a:pt x="1" y="973"/>
                </a:cubicBezTo>
                <a:lnTo>
                  <a:pt x="1" y="971"/>
                </a:lnTo>
                <a:lnTo>
                  <a:pt x="1" y="964"/>
                </a:lnTo>
                <a:lnTo>
                  <a:pt x="1" y="959"/>
                </a:lnTo>
                <a:cubicBezTo>
                  <a:pt x="0" y="951"/>
                  <a:pt x="0" y="943"/>
                  <a:pt x="0" y="934"/>
                </a:cubicBezTo>
                <a:cubicBezTo>
                  <a:pt x="0" y="925"/>
                  <a:pt x="0" y="917"/>
                  <a:pt x="1" y="909"/>
                </a:cubicBezTo>
                <a:lnTo>
                  <a:pt x="1" y="904"/>
                </a:lnTo>
                <a:lnTo>
                  <a:pt x="1" y="185"/>
                </a:lnTo>
                <a:lnTo>
                  <a:pt x="1" y="185"/>
                </a:lnTo>
                <a:lnTo>
                  <a:pt x="1" y="183"/>
                </a:lnTo>
                <a:cubicBezTo>
                  <a:pt x="1" y="181"/>
                  <a:pt x="1" y="178"/>
                  <a:pt x="1" y="175"/>
                </a:cubicBezTo>
                <a:cubicBezTo>
                  <a:pt x="1" y="84"/>
                  <a:pt x="72" y="10"/>
                  <a:pt x="164" y="1"/>
                </a:cubicBezTo>
                <a:lnTo>
                  <a:pt x="164" y="1"/>
                </a:lnTo>
                <a:lnTo>
                  <a:pt x="167" y="0"/>
                </a:lnTo>
                <a:cubicBezTo>
                  <a:pt x="169" y="0"/>
                  <a:pt x="171" y="0"/>
                  <a:pt x="173" y="0"/>
                </a:cubicBezTo>
                <a:close/>
              </a:path>
            </a:pathLst>
          </a:cu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rgbClr val="0CA45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1600" dist="25400" dir="5400000" sx="103000" sy="103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rIns="179705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b="1">
                <a:latin typeface="+mn-ea"/>
                <a:cs typeface="+mn-ea"/>
                <a:sym typeface="+mn-ea"/>
              </a:rPr>
              <a:t>01</a:t>
            </a:r>
            <a:endParaRPr lang="en-US" altLang="zh-CN" b="1">
              <a:latin typeface="+mn-ea"/>
              <a:cs typeface="+mn-ea"/>
              <a:sym typeface="+mn-ea"/>
            </a:endParaRPr>
          </a:p>
        </p:txBody>
      </p:sp>
      <p:sp>
        <p:nvSpPr>
          <p:cNvPr id="43" name="任意多边形 42"/>
          <p:cNvSpPr/>
          <p:nvPr>
            <p:custDataLst>
              <p:tags r:id="rId3"/>
            </p:custDataLst>
          </p:nvPr>
        </p:nvSpPr>
        <p:spPr>
          <a:xfrm>
            <a:off x="1795649" y="1708468"/>
            <a:ext cx="216406" cy="16030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0" h="253">
                <a:moveTo>
                  <a:pt x="170" y="0"/>
                </a:moveTo>
                <a:cubicBezTo>
                  <a:pt x="264" y="0"/>
                  <a:pt x="340" y="98"/>
                  <a:pt x="340" y="220"/>
                </a:cubicBezTo>
                <a:cubicBezTo>
                  <a:pt x="340" y="231"/>
                  <a:pt x="339" y="242"/>
                  <a:pt x="338" y="253"/>
                </a:cubicBezTo>
                <a:lnTo>
                  <a:pt x="338" y="253"/>
                </a:lnTo>
                <a:lnTo>
                  <a:pt x="2" y="253"/>
                </a:lnTo>
                <a:lnTo>
                  <a:pt x="2" y="253"/>
                </a:lnTo>
                <a:cubicBezTo>
                  <a:pt x="1" y="242"/>
                  <a:pt x="0" y="231"/>
                  <a:pt x="0" y="220"/>
                </a:cubicBezTo>
                <a:cubicBezTo>
                  <a:pt x="0" y="98"/>
                  <a:pt x="76" y="0"/>
                  <a:pt x="170" y="0"/>
                </a:cubicBezTo>
                <a:close/>
              </a:path>
            </a:pathLst>
          </a:custGeom>
          <a:gradFill>
            <a:gsLst>
              <a:gs pos="50000">
                <a:srgbClr val="84AF7F"/>
              </a:gs>
              <a:gs pos="0">
                <a:srgbClr val="ADCAAA"/>
              </a:gs>
              <a:gs pos="100000">
                <a:srgbClr val="5B945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>
            <p:custDataLst>
              <p:tags r:id="rId4"/>
            </p:custDataLst>
          </p:nvPr>
        </p:nvSpPr>
        <p:spPr>
          <a:xfrm>
            <a:off x="1382875" y="5768080"/>
            <a:ext cx="1732048" cy="76143"/>
          </a:xfrm>
          <a:prstGeom prst="roundRect">
            <a:avLst/>
          </a:prstGeom>
          <a:gradFill>
            <a:gsLst>
              <a:gs pos="100000">
                <a:schemeClr val="accent6">
                  <a:lumMod val="60000"/>
                  <a:lumOff val="40000"/>
                </a:schemeClr>
              </a:gs>
              <a:gs pos="0">
                <a:srgbClr val="0CA45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925955" y="2139950"/>
            <a:ext cx="1638300" cy="9455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Apache Solr远程代码执行漏洞</a:t>
            </a:r>
            <a:endParaRPr lang="zh-CN" altLang="en-US" sz="2000" b="1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982925" y="3075831"/>
            <a:ext cx="2531948" cy="244137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26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漏洞1：</a:t>
            </a:r>
            <a:endParaRPr lang="zh-CN" altLang="en-US" sz="20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solidFill>
                <a:srgbClr val="26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NO. 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279)   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CVE-2019-12409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7"/>
            </p:custDataLst>
          </p:nvPr>
        </p:nvGraphicFramePr>
        <p:xfrm>
          <a:off x="4046220" y="1094105"/>
          <a:ext cx="7256780" cy="4988560"/>
        </p:xfrm>
        <a:graphic>
          <a:graphicData uri="http://schemas.openxmlformats.org/drawingml/2006/table">
            <a:tbl>
              <a:tblPr firstRow="1" firstCol="1" bandRow="1">
                <a:tableStyleId>{18D41042-EFAF-4B7B-8C09-F79C465A4985}</a:tableStyleId>
              </a:tblPr>
              <a:tblGrid>
                <a:gridCol w="1866265"/>
                <a:gridCol w="5390515"/>
              </a:tblGrid>
              <a:tr h="4826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CVE-ID</a:t>
                      </a: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CVE-2019-12409</a:t>
                      </a:r>
                      <a:r>
                        <a:rPr lang="zh-CN" altLang="en-US" sz="24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 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8229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漏洞类别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远程代码执行（RCE）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发现时间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2019- 11-18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4826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发现者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Apache Solr官方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漏洞等级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0">
                          <a:ln>
                            <a:noFill/>
                          </a:ln>
                          <a:solidFill>
                            <a:prstClr val="black"/>
                          </a:solidFill>
                          <a:uFillTx/>
                          <a:ea typeface="Calibri" panose="020F0502020204030204" charset="0"/>
                        </a:rPr>
                        <a:t>高危</a:t>
                      </a:r>
                      <a:endParaRPr lang="zh-CN" altLang="en-US" sz="2400" b="0">
                        <a:ln>
                          <a:noFill/>
                        </a:ln>
                        <a:solidFill>
                          <a:prstClr val="black"/>
                        </a:solidFill>
                        <a:uFillTx/>
                        <a:ea typeface="Calibri" panose="020F0502020204030204" charset="0"/>
                      </a:endParaRPr>
                    </a:p>
                  </a:txBody>
                  <a:tcPr anchor="ctr" anchorCtr="0"/>
                </a:tc>
              </a:tr>
              <a:tr h="2286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影响范围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受影响版本：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ApacheSolr 8.1.1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ApacheSolr 8.2.0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注：该漏洞仅对Linux系统的Solr有影响，在Windows系统中不受影响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  <p:custDataLst>
      <p:tags r:id="rId8"/>
    </p:custDataLst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1_2*l_h_i*1_2_3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3"/>
  <p:tag name="KSO_WM_DIAGRAM_MAX_ITEMCNT" val="6"/>
  <p:tag name="KSO_WM_DIAGRAM_MIN_ITEMCNT" val="2"/>
  <p:tag name="KSO_WM_DIAGRAM_VIRTUALLY_FRAME" val="{&quot;height&quot;:325.65003326656307,&quot;left&quot;:23.075048828125,&quot;top&quot;:119.32500610351562,&quot;width&quot;:923.8999023437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21_2*l_h_a*1_2_1"/>
  <p:tag name="KSO_WM_TEMPLATE_CATEGORY" val="diagram"/>
  <p:tag name="KSO_WM_TEMPLATE_INDEX" val="2023092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5.65003326656307,&quot;left&quot;:23.075048828125,&quot;top&quot;:119.32500610351562,&quot;width&quot;:923.89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1_2*l_h_i*1_1_3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325.65003326656307,&quot;left&quot;:23.075048828125,&quot;top&quot;:119.32500610351562,&quot;width&quot;:923.899902343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66666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&#10;"/>
  <p:tag name="KSO_WM_UNIT_SHADOW_SCHEMECOLOR_INDEX" val="5"/>
  <p:tag name="KSO_WM_UNIT_USESOURCEFORMAT_APPLY" val="1"/>
</p:tagLst>
</file>

<file path=ppt/tags/tag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1_2*l_h_i*1_1_2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UNIT_SUBTYPE" val="d"/>
  <p:tag name="KSO_WM_DIAGRAM_MAX_ITEMCNT" val="6"/>
  <p:tag name="KSO_WM_DIAGRAM_MIN_ITEMCNT" val="2"/>
  <p:tag name="KSO_WM_DIAGRAM_VIRTUALLY_FRAME" val="{&quot;height&quot;:325.65003326656307,&quot;left&quot;:23.075048828125,&quot;top&quot;:119.32500610351562,&quot;width&quot;:923.8999023437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3"/>
  <p:tag name="KSO_WM_UNIT_TEXT_FILL_FORE_SCHEMECOLOR_INDEX" val="1"/>
  <p:tag name="KSO_WM_UNIT_TEXT_FILL_TYPE" val="1"/>
  <p:tag name="KSO_WM_UNIT_SHADOW_SCHEMECOLOR_INDEX" val="5"/>
  <p:tag name="KSO_WM_UNIT_USESOURCEFORMAT_APPLY" val="1"/>
</p:tagLst>
</file>

<file path=ppt/tags/tag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1_2*l_h_i*1_1_4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4"/>
  <p:tag name="KSO_WM_DIAGRAM_MAX_ITEMCNT" val="6"/>
  <p:tag name="KSO_WM_DIAGRAM_MIN_ITEMCNT" val="2"/>
  <p:tag name="KSO_WM_DIAGRAM_VIRTUALLY_FRAME" val="{&quot;height&quot;:325.65003326656307,&quot;left&quot;:23.075048828125,&quot;top&quot;:119.32500610351562,&quot;width&quot;:923.89990234375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-0.25"/>
  <p:tag name="KSO_WM_UNIT_TEXT_FILL_FORE_SCHEMECOLOR_INDEX" val="2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1_2*l_h_i*1_1_1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25.65003326656307,&quot;left&quot;:23.075048828125,&quot;top&quot;:119.32500610351562,&quot;width&quot;:923.8999023437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21_2*l_h_a*1_1_1"/>
  <p:tag name="KSO_WM_TEMPLATE_CATEGORY" val="diagram"/>
  <p:tag name="KSO_WM_TEMPLATE_INDEX" val="2023092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5.65003326656307,&quot;left&quot;:23.075048828125,&quot;top&quot;:119.32500610351562,&quot;width&quot;:923.89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1_2*l_h_i*1_3_2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6"/>
  <p:tag name="KSO_WM_DIAGRAM_MIN_ITEMCNT" val="2"/>
  <p:tag name="KSO_WM_DIAGRAM_VIRTUALLY_FRAME" val="{&quot;height&quot;:325.65003326656307,&quot;left&quot;:23.075048828125,&quot;top&quot;:119.32500610351562,&quot;width&quot;:923.899902343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66666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&#10;"/>
  <p:tag name="KSO_WM_UNIT_SHADOW_SCHEMECOLOR_INDEX" val="5"/>
  <p:tag name="KSO_WM_UNIT_USESOURCEFORMAT_APPLY" val="1"/>
</p:tagLst>
</file>

<file path=ppt/tags/tag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1_2*l_h_i*1_3_1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UNIT_SUBTYPE" val="d"/>
  <p:tag name="KSO_WM_DIAGRAM_MAX_ITEMCNT" val="6"/>
  <p:tag name="KSO_WM_DIAGRAM_MIN_ITEMCNT" val="2"/>
  <p:tag name="KSO_WM_DIAGRAM_VIRTUALLY_FRAME" val="{&quot;height&quot;:325.65003326656307,&quot;left&quot;:23.075048828125,&quot;top&quot;:119.32500610351562,&quot;width&quot;:923.8999023437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TYPE" val="3"/>
  <p:tag name="KSO_WM_UNIT_TEXT_FILL_FORE_SCHEMECOLOR_INDEX" val="1"/>
  <p:tag name="KSO_WM_UNIT_TEXT_FILL_TYPE" val="1"/>
  <p:tag name="KSO_WM_UNIT_SHADOW_SCHEMECOLOR_INDEX" val="5"/>
  <p:tag name="KSO_WM_UNIT_USESOURCEFORMAT_APPLY" val="1"/>
</p:tagLst>
</file>

<file path=ppt/tags/tag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1_2*l_h_i*1_3_4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4"/>
  <p:tag name="KSO_WM_DIAGRAM_MAX_ITEMCNT" val="6"/>
  <p:tag name="KSO_WM_DIAGRAM_MIN_ITEMCNT" val="2"/>
  <p:tag name="KSO_WM_DIAGRAM_VIRTUALLY_FRAME" val="{&quot;height&quot;:325.65003326656307,&quot;left&quot;:23.075048828125,&quot;top&quot;:119.32500610351562,&quot;width&quot;:923.89990234375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-0.25"/>
  <p:tag name="KSO_WM_UNIT_TEXT_FILL_FORE_SCHEMECOLOR_INDEX" val="2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1_2*l_h_i*1_3_3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3"/>
  <p:tag name="KSO_WM_DIAGRAM_MAX_ITEMCNT" val="6"/>
  <p:tag name="KSO_WM_DIAGRAM_MIN_ITEMCNT" val="2"/>
  <p:tag name="KSO_WM_DIAGRAM_VIRTUALLY_FRAME" val="{&quot;height&quot;:325.65003326656307,&quot;left&quot;:23.075048828125,&quot;top&quot;:119.32500610351562,&quot;width&quot;:923.8999023437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21_2*l_h_a*1_3_1"/>
  <p:tag name="KSO_WM_TEMPLATE_CATEGORY" val="diagram"/>
  <p:tag name="KSO_WM_TEMPLATE_INDEX" val="2023092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5.65003326656307,&quot;left&quot;:23.075048828125,&quot;top&quot;:119.32500610351562,&quot;width&quot;:923.89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21_2*l_h_f*1_1_1"/>
  <p:tag name="KSO_WM_TEMPLATE_CATEGORY" val="diagram"/>
  <p:tag name="KSO_WM_TEMPLATE_INDEX" val="2023092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5.65003326656307,&quot;left&quot;:23.075048828125,&quot;top&quot;:119.32500610351562,&quot;width&quot;:923.89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智能图项正文,文字是您思想提炼，请言简意赅阐述观点"/>
  <p:tag name="KSO_WM_UNIT_USESOURCEFORMAT_APPLY" val="1"/>
</p:tagLst>
</file>

<file path=ppt/tags/tag2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21_2*l_h_f*1_2_1"/>
  <p:tag name="KSO_WM_TEMPLATE_CATEGORY" val="diagram"/>
  <p:tag name="KSO_WM_TEMPLATE_INDEX" val="2023092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5.65003326656307,&quot;left&quot;:23.075048828125,&quot;top&quot;:119.32500610351562,&quot;width&quot;:923.89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智能图项正文,文字是您思想提炼，请言简意赅阐述观点"/>
  <p:tag name="KSO_WM_UNIT_USESOURCEFORMAT_APPLY" val="1"/>
</p:tagLst>
</file>

<file path=ppt/tags/tag2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21_2*l_h_f*1_3_1"/>
  <p:tag name="KSO_WM_TEMPLATE_CATEGORY" val="diagram"/>
  <p:tag name="KSO_WM_TEMPLATE_INDEX" val="2023092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5.65003326656307,&quot;left&quot;:23.075048828125,&quot;top&quot;:119.32500610351562,&quot;width&quot;:923.89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智能图项正文,文字是您思想提炼，请言简意赅阐述观点"/>
  <p:tag name="KSO_WM_UNIT_USESOURCEFORMAT_APPLY" val="1"/>
</p:tagLst>
</file>

<file path=ppt/tags/tag25.xml><?xml version="1.0" encoding="utf-8"?>
<p:tagLst xmlns:p="http://schemas.openxmlformats.org/presentationml/2006/main">
  <p:tag name="KSO_WM_BEAUTIFY_FLAG" val="#wm#"/>
  <p:tag name="KSO_WM_TEMPLATE_CATEGORY" val="diagram"/>
  <p:tag name="KSO_WM_TEMPLATE_INDEX" val="20230921"/>
  <p:tag name="KSO_WM_SPECIAL_SOURCE" val="bdnull"/>
  <p:tag name="KSO_WM_SLIDE_ID" val="diagram20230921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SLIDE_LAYOUT" val="a_l"/>
  <p:tag name="KSO_WM_SLIDE_LAYOUT_CNT" val="1_1"/>
  <p:tag name="KSO_WM_DIAGRAM_GROUP_CODE" val="l1-1"/>
  <p:tag name="KSO_WM_SLIDE_DIAGTYPE" val="l"/>
  <p:tag name="KSO_WM_SLIDE_TYPE" val="text"/>
  <p:tag name="KSO_WM_SLIDE_SUBTYPE" val="diag"/>
  <p:tag name="KSO_WM_SLIDE_SIZE" val="608.65*258"/>
  <p:tag name="KSO_WM_SLIDE_POSITION" val="175.45*186.75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21_2*l_h_i*1_1_3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66666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&#10;"/>
  <p:tag name="KSO_WM_UNIT_SHADOW_SCHEMECOLOR_INDEX" val="5"/>
  <p:tag name="KSO_WM_UNIT_USESOURCEFORMAT_APPLY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21_2*l_h_i*1_1_2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UNIT_SUBTYPE" val="d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3"/>
  <p:tag name="KSO_WM_UNIT_TEXT_FILL_FORE_SCHEMECOLOR_INDEX" val="1"/>
  <p:tag name="KSO_WM_UNIT_TEXT_FILL_TYPE" val="1"/>
  <p:tag name="KSO_WM_UNIT_SHADOW_SCHEMECOLOR_INDEX" val="5"/>
  <p:tag name="KSO_WM_UNIT_USESOURCEFORMAT_APPLY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21_2*l_h_i*1_1_4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4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-0.25"/>
  <p:tag name="KSO_WM_UNIT_TEXT_FILL_FORE_SCHEMECOLOR_INDEX" val="2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21_2*l_h_i*1_1_1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21_2*l_h_a*1_1_1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21_2*l_h_f*1_1_1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智能图项正文,文字是您思想提炼，请言简意赅阐述观点"/>
  <p:tag name="KSO_WM_UNIT_USESOURCEFORMAT_APPLY" val="1"/>
</p:tagLst>
</file>

<file path=ppt/tags/tag32.xml><?xml version="1.0" encoding="utf-8"?>
<p:tagLst xmlns:p="http://schemas.openxmlformats.org/presentationml/2006/main">
  <p:tag name="TABLE_ENDDRAG_ORIGIN_RECT" val="571*374"/>
  <p:tag name="TABLE_ENDDRAG_RECT" val="318*86*571*374"/>
</p:tagLst>
</file>

<file path=ppt/tags/tag33.xml><?xml version="1.0" encoding="utf-8"?>
<p:tagLst xmlns:p="http://schemas.openxmlformats.org/presentationml/2006/main">
  <p:tag name="RESOURCE_RECORD_KEY" val="{&quot;29&quot;:[20740703]}"/>
</p:tagLst>
</file>

<file path=ppt/tags/tag34.xml><?xml version="1.0" encoding="utf-8"?>
<p:tagLst xmlns:p="http://schemas.openxmlformats.org/presentationml/2006/main">
  <p:tag name="RESOURCE_RECORD_KEY" val="{&quot;29&quot;:[20740703]}"/>
</p:tagLst>
</file>

<file path=ppt/tags/tag35.xml><?xml version="1.0" encoding="utf-8"?>
<p:tagLst xmlns:p="http://schemas.openxmlformats.org/presentationml/2006/main">
  <p:tag name="RESOURCE_RECORD_KEY" val="{&quot;29&quot;:[20740703]}"/>
</p:tagLst>
</file>

<file path=ppt/tags/tag36.xml><?xml version="1.0" encoding="utf-8"?>
<p:tagLst xmlns:p="http://schemas.openxmlformats.org/presentationml/2006/main">
  <p:tag name="RESOURCE_RECORD_KEY" val="{&quot;29&quot;:[20740703]}"/>
</p:tagLst>
</file>

<file path=ppt/tags/tag37.xml><?xml version="1.0" encoding="utf-8"?>
<p:tagLst xmlns:p="http://schemas.openxmlformats.org/presentationml/2006/main">
  <p:tag name="RESOURCE_RECORD_KEY" val="{&quot;29&quot;:[20740703]}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21_2*l_h_i*1_1_3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66666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&#10;"/>
  <p:tag name="KSO_WM_UNIT_SHADOW_SCHEMECOLOR_INDEX" val="5"/>
  <p:tag name="KSO_WM_UNIT_USESOURCEFORMAT_APPLY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21_2*l_h_i*1_1_2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UNIT_SUBTYPE" val="d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3"/>
  <p:tag name="KSO_WM_UNIT_TEXT_FILL_FORE_SCHEMECOLOR_INDEX" val="1"/>
  <p:tag name="KSO_WM_UNIT_TEXT_FILL_TYPE" val="1"/>
  <p:tag name="KSO_WM_UNIT_SHADOW_SCHEMECOLOR_INDEX" val="5"/>
  <p:tag name="KSO_WM_UNIT_USESOURCEFORMAT_APPLY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21_2*l_h_i*1_1_4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4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-0.25"/>
  <p:tag name="KSO_WM_UNIT_TEXT_FILL_FORE_SCHEMECOLOR_INDEX" val="2"/>
  <p:tag name="KSO_WM_UNIT_TEXT_FILL_TYPE" val="1"/>
  <p:tag name="KSO_WM_UNIT_USESOURCEFORMAT_APPLY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21_2*l_h_i*1_1_1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21_2*l_h_a*1_1_1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21_2*l_h_f*1_1_1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智能图项正文,文字是您思想提炼，请言简意赅阐述观点"/>
  <p:tag name="KSO_WM_UNIT_USESOURCEFORMAT_APPLY" val="1"/>
</p:tagLst>
</file>

<file path=ppt/tags/tag44.xml><?xml version="1.0" encoding="utf-8"?>
<p:tagLst xmlns:p="http://schemas.openxmlformats.org/presentationml/2006/main">
  <p:tag name="TABLE_ENDDRAG_ORIGIN_RECT" val="598*389"/>
  <p:tag name="TABLE_ENDDRAG_RECT" val="318*86*598*389"/>
</p:tagLst>
</file>

<file path=ppt/tags/tag45.xml><?xml version="1.0" encoding="utf-8"?>
<p:tagLst xmlns:p="http://schemas.openxmlformats.org/presentationml/2006/main">
  <p:tag name="RESOURCE_RECORD_KEY" val="{&quot;29&quot;:[20740703]}"/>
</p:tagLst>
</file>

<file path=ppt/tags/tag46.xml><?xml version="1.0" encoding="utf-8"?>
<p:tagLst xmlns:p="http://schemas.openxmlformats.org/presentationml/2006/main">
  <p:tag name="RESOURCE_RECORD_KEY" val="{&quot;29&quot;:[20740703]}"/>
</p:tagLst>
</file>

<file path=ppt/tags/tag47.xml><?xml version="1.0" encoding="utf-8"?>
<p:tagLst xmlns:p="http://schemas.openxmlformats.org/presentationml/2006/main">
  <p:tag name="RESOURCE_RECORD_KEY" val="{&quot;29&quot;:[20740703]}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21_2*l_h_i*1_1_3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66666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&#10;"/>
  <p:tag name="KSO_WM_UNIT_SHADOW_SCHEMECOLOR_INDEX" val="5"/>
  <p:tag name="KSO_WM_UNIT_USESOURCEFORMAT_APPLY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21_2*l_h_i*1_1_2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UNIT_SUBTYPE" val="d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3"/>
  <p:tag name="KSO_WM_UNIT_TEXT_FILL_FORE_SCHEMECOLOR_INDEX" val="1"/>
  <p:tag name="KSO_WM_UNIT_TEXT_FILL_TYPE" val="1"/>
  <p:tag name="KSO_WM_UNIT_SHADOW_SCHEMECOLOR_INDEX" val="5"/>
  <p:tag name="KSO_WM_UNIT_USESOURCEFORMAT_APPLY" val="1"/>
</p:tagLst>
</file>

<file path=ppt/tags/tag5.xml><?xml version="1.0" encoding="utf-8"?>
<p:tagLst xmlns:p="http://schemas.openxmlformats.org/presentationml/2006/main">
  <p:tag name="TABLE_ENDDRAG_ORIGIN_RECT" val="856*396"/>
  <p:tag name="TABLE_ENDDRAG_RECT" val="49*87*856*396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21_2*l_h_i*1_1_4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4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-0.25"/>
  <p:tag name="KSO_WM_UNIT_TEXT_FILL_FORE_SCHEMECOLOR_INDEX" val="2"/>
  <p:tag name="KSO_WM_UNIT_TEXT_FILL_TYPE" val="1"/>
  <p:tag name="KSO_WM_UNIT_USESOURCEFORMAT_APPLY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21_2*l_h_i*1_1_1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21_2*l_h_a*1_1_1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5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21_2*l_h_f*1_1_1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智能图项正文,文字是您思想提炼，请言简意赅阐述观点"/>
  <p:tag name="KSO_WM_UNIT_USESOURCEFORMAT_APPLY" val="1"/>
</p:tagLst>
</file>

<file path=ppt/tags/tag54.xml><?xml version="1.0" encoding="utf-8"?>
<p:tagLst xmlns:p="http://schemas.openxmlformats.org/presentationml/2006/main">
  <p:tag name="TABLE_ENDDRAG_ORIGIN_RECT" val="570*358"/>
  <p:tag name="TABLE_ENDDRAG_RECT" val="311*47*570*358"/>
</p:tagLst>
</file>

<file path=ppt/tags/tag55.xml><?xml version="1.0" encoding="utf-8"?>
<p:tagLst xmlns:p="http://schemas.openxmlformats.org/presentationml/2006/main">
  <p:tag name="RESOURCE_RECORD_KEY" val="{&quot;29&quot;:[20740703]}"/>
</p:tagLst>
</file>

<file path=ppt/tags/tag56.xml><?xml version="1.0" encoding="utf-8"?>
<p:tagLst xmlns:p="http://schemas.openxmlformats.org/presentationml/2006/main">
  <p:tag name="RESOURCE_RECORD_KEY" val="{&quot;29&quot;:[20740703]}"/>
</p:tagLst>
</file>

<file path=ppt/tags/tag57.xml><?xml version="1.0" encoding="utf-8"?>
<p:tagLst xmlns:p="http://schemas.openxmlformats.org/presentationml/2006/main">
  <p:tag name="RESOURCE_RECORD_KEY" val="{&quot;29&quot;:[20740703]}"/>
</p:tagLst>
</file>

<file path=ppt/tags/tag58.xml><?xml version="1.0" encoding="utf-8"?>
<p:tagLst xmlns:p="http://schemas.openxmlformats.org/presentationml/2006/main">
  <p:tag name="RESOURCE_RECORD_KEY" val="{&quot;29&quot;:[20740703]}"/>
</p:tagLst>
</file>

<file path=ppt/tags/tag59.xml><?xml version="1.0" encoding="utf-8"?>
<p:tagLst xmlns:p="http://schemas.openxmlformats.org/presentationml/2006/main">
  <p:tag name="RESOURCE_RECORD_KEY" val="{&quot;29&quot;:[20740703]}"/>
</p:tagLst>
</file>

<file path=ppt/tags/tag6.xml><?xml version="1.0" encoding="utf-8"?>
<p:tagLst xmlns:p="http://schemas.openxmlformats.org/presentationml/2006/main">
  <p:tag name="RESOURCE_RECORD_KEY" val="{&quot;29&quot;:[20740703]}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21_2*l_h_i*1_1_3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66666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&#10;"/>
  <p:tag name="KSO_WM_UNIT_SHADOW_SCHEMECOLOR_INDEX" val="5"/>
  <p:tag name="KSO_WM_UNIT_USESOURCEFORMAT_APPLY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21_2*l_h_i*1_1_2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UNIT_SUBTYPE" val="d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3"/>
  <p:tag name="KSO_WM_UNIT_TEXT_FILL_FORE_SCHEMECOLOR_INDEX" val="1"/>
  <p:tag name="KSO_WM_UNIT_TEXT_FILL_TYPE" val="1"/>
  <p:tag name="KSO_WM_UNIT_SHADOW_SCHEMECOLOR_INDEX" val="5"/>
  <p:tag name="KSO_WM_UNIT_USESOURCEFORMAT_APPLY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21_2*l_h_i*1_1_4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4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-0.25"/>
  <p:tag name="KSO_WM_UNIT_TEXT_FILL_FORE_SCHEMECOLOR_INDEX" val="2"/>
  <p:tag name="KSO_WM_UNIT_TEXT_FILL_TYPE" val="1"/>
  <p:tag name="KSO_WM_UNIT_USESOURCEFORMAT_APPLY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21_2*l_h_i*1_1_1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21_2*l_h_a*1_1_1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6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21_2*l_h_f*1_1_1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智能图项正文,文字是您思想提炼，请言简意赅阐述观点"/>
  <p:tag name="KSO_WM_UNIT_USESOURCEFORMAT_APPLY" val="1"/>
</p:tagLst>
</file>

<file path=ppt/tags/tag66.xml><?xml version="1.0" encoding="utf-8"?>
<p:tagLst xmlns:p="http://schemas.openxmlformats.org/presentationml/2006/main">
  <p:tag name="RESOURCE_RECORD_KEY" val="{&quot;29&quot;:[20740703]}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21_2*l_h_i*1_1_3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66666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&#10;"/>
  <p:tag name="KSO_WM_UNIT_SHADOW_SCHEMECOLOR_INDEX" val="5"/>
  <p:tag name="KSO_WM_UNIT_USESOURCEFORMAT_APPLY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21_2*l_h_i*1_1_2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UNIT_SUBTYPE" val="d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3"/>
  <p:tag name="KSO_WM_UNIT_TEXT_FILL_FORE_SCHEMECOLOR_INDEX" val="1"/>
  <p:tag name="KSO_WM_UNIT_TEXT_FILL_TYPE" val="1"/>
  <p:tag name="KSO_WM_UNIT_SHADOW_SCHEMECOLOR_INDEX" val="5"/>
  <p:tag name="KSO_WM_UNIT_USESOURCEFORMAT_APPLY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21_2*l_h_i*1_1_4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4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-0.25"/>
  <p:tag name="KSO_WM_UNIT_TEXT_FILL_FORE_SCHEMECOLOR_INDEX" val="2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1_2*l_h_i*1_2_2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6"/>
  <p:tag name="KSO_WM_DIAGRAM_MIN_ITEMCNT" val="2"/>
  <p:tag name="KSO_WM_DIAGRAM_VIRTUALLY_FRAME" val="{&quot;height&quot;:325.65003326656307,&quot;left&quot;:23.075048828125,&quot;top&quot;:119.32500610351562,&quot;width&quot;:923.899902343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66666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&#10;"/>
  <p:tag name="KSO_WM_UNIT_SHADOW_SCHEMECOLOR_INDEX" val="5"/>
  <p:tag name="KSO_WM_UNIT_USESOURCEFORMAT_APPLY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21_2*l_h_i*1_1_1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21_2*l_h_a*1_1_1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7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21_2*l_h_f*1_1_1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智能图项正文,文字是您思想提炼，请言简意赅阐述观点"/>
  <p:tag name="KSO_WM_UNIT_USESOURCEFORMAT_APPLY" val="1"/>
</p:tagLst>
</file>

<file path=ppt/tags/tag73.xml><?xml version="1.0" encoding="utf-8"?>
<p:tagLst xmlns:p="http://schemas.openxmlformats.org/presentationml/2006/main">
  <p:tag name="RESOURCE_RECORD_KEY" val="{&quot;29&quot;:[20740703]}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21_2*l_h_i*1_1_3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3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66666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&#10;"/>
  <p:tag name="KSO_WM_UNIT_SHADOW_SCHEMECOLOR_INDEX" val="5"/>
  <p:tag name="KSO_WM_UNIT_USESOURCEFORMAT_APPLY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21_2*l_h_i*1_1_2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UNIT_SUBTYPE" val="d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3"/>
  <p:tag name="KSO_WM_UNIT_TEXT_FILL_FORE_SCHEMECOLOR_INDEX" val="1"/>
  <p:tag name="KSO_WM_UNIT_TEXT_FILL_TYPE" val="1"/>
  <p:tag name="KSO_WM_UNIT_SHADOW_SCHEMECOLOR_INDEX" val="5"/>
  <p:tag name="KSO_WM_UNIT_USESOURCEFORMAT_APPLY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21_2*l_h_i*1_1_4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4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-0.25"/>
  <p:tag name="KSO_WM_UNIT_TEXT_FILL_FORE_SCHEMECOLOR_INDEX" val="2"/>
  <p:tag name="KSO_WM_UNIT_TEXT_FILL_TYPE" val="1"/>
  <p:tag name="KSO_WM_UNIT_USESOURCEFORMAT_APPLY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21_2*l_h_i*1_1_1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21_2*l_h_a*1_1_1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1"/>
</p:tagLst>
</file>

<file path=ppt/tags/tag7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21_2*l_h_f*1_1_1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25.6499877929688,&quot;left&quot;:-13.874951171875,&quot;top&quot;:134.52500610351564,&quot;width&quot;:923.8999023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输入你的智能图项正文,文字是您思想提炼，请言简意赅阐述观点"/>
  <p:tag name="KSO_WM_UNIT_USESOURCEFORMAT_APPLY" val="1"/>
</p:tagLst>
</file>

<file path=ppt/tags/tag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1_2*l_h_i*1_2_1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UNIT_SUBTYPE" val="d"/>
  <p:tag name="KSO_WM_DIAGRAM_MAX_ITEMCNT" val="6"/>
  <p:tag name="KSO_WM_DIAGRAM_MIN_ITEMCNT" val="2"/>
  <p:tag name="KSO_WM_DIAGRAM_VIRTUALLY_FRAME" val="{&quot;height&quot;:325.65003326656307,&quot;left&quot;:23.075048828125,&quot;top&quot;:119.32500610351562,&quot;width&quot;:923.8999023437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099999785423279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3"/>
  <p:tag name="KSO_WM_UNIT_TEXT_FILL_FORE_SCHEMECOLOR_INDEX" val="1"/>
  <p:tag name="KSO_WM_UNIT_TEXT_FILL_TYPE" val="1"/>
  <p:tag name="KSO_WM_UNIT_SHADOW_SCHEMECOLOR_INDEX" val="5"/>
  <p:tag name="KSO_WM_UNIT_USESOURCEFORMAT_APPLY" val="1"/>
</p:tagLst>
</file>

<file path=ppt/tags/tag80.xml><?xml version="1.0" encoding="utf-8"?>
<p:tagLst xmlns:p="http://schemas.openxmlformats.org/presentationml/2006/main">
  <p:tag name="RESOURCE_RECORD_KEY" val="{&quot;29&quot;:[20740703]}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3299_9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感谢观看"/>
</p:tagLst>
</file>

<file path=ppt/tags/tag82.xml><?xml version="1.0" encoding="utf-8"?>
<p:tagLst xmlns:p="http://schemas.openxmlformats.org/presentationml/2006/main">
  <p:tag name="commondata" val="eyJoZGlkIjoiZDA3ZDQwMmNiOWFlYzZjYTcwOWJiZGQ0YTA5ODBmZGUifQ=="/>
  <p:tag name="resource_record_key" val="{&quot;13&quot;:[19951231,4364952,20419717,4563127],&quot;29&quot;:[20740703],&quot;65&quot;:[20233299]}"/>
</p:tagLst>
</file>

<file path=ppt/tags/tag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21_2*l_h_i*1_2_4"/>
  <p:tag name="KSO_WM_TEMPLATE_CATEGORY" val="diagram"/>
  <p:tag name="KSO_WM_TEMPLATE_INDEX" val="2023092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4"/>
  <p:tag name="KSO_WM_DIAGRAM_MAX_ITEMCNT" val="6"/>
  <p:tag name="KSO_WM_DIAGRAM_MIN_ITEMCNT" val="2"/>
  <p:tag name="KSO_WM_DIAGRAM_VIRTUALLY_FRAME" val="{&quot;height&quot;:325.65003326656307,&quot;left&quot;:23.075048828125,&quot;top&quot;:119.32500610351562,&quot;width&quot;:923.89990234375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-0.25"/>
  <p:tag name="KSO_WM_UNIT_TEXT_FILL_FORE_SCHEMECOLOR_INDEX" val="2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3687</Words>
  <Application>WPS 演示</Application>
  <PresentationFormat>宽屏</PresentationFormat>
  <Paragraphs>380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Arial</vt:lpstr>
      <vt:lpstr>宋体</vt:lpstr>
      <vt:lpstr>Wingdings</vt:lpstr>
      <vt:lpstr>Calibri</vt:lpstr>
      <vt:lpstr>Arial</vt:lpstr>
      <vt:lpstr>微软雅黑</vt:lpstr>
      <vt:lpstr>黑体</vt:lpstr>
      <vt:lpstr>Calibri</vt:lpstr>
      <vt:lpstr>Arial Unicode MS</vt:lpstr>
      <vt:lpstr>Helvetica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怀.瑾.</cp:lastModifiedBy>
  <cp:revision>3</cp:revision>
  <dcterms:created xsi:type="dcterms:W3CDTF">2024-07-25T08:16:00Z</dcterms:created>
  <dcterms:modified xsi:type="dcterms:W3CDTF">2024-07-26T00:25:47Z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1E6412DE1E274907A611E595C0DF43A5_13</vt:lpwstr>
  </property>
  <property fmtid="{D5CDD505-2E9C-101B-9397-08002B2CF9AE}" pid="3" name="KSOProductBuildVer">
    <vt:lpwstr>2052-12.1.0.17147</vt:lpwstr>
  </property>
</Properties>
</file>